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257" r:id="rId6"/>
    <p:sldId id="266" r:id="rId7"/>
    <p:sldId id="269" r:id="rId8"/>
    <p:sldId id="274" r:id="rId9"/>
    <p:sldId id="278" r:id="rId10"/>
    <p:sldId id="279" r:id="rId11"/>
    <p:sldId id="271" r:id="rId12"/>
    <p:sldId id="273" r:id="rId13"/>
    <p:sldId id="275" r:id="rId14"/>
    <p:sldId id="277" r:id="rId15"/>
    <p:sldId id="262" r:id="rId16"/>
    <p:sldId id="264" r:id="rId17"/>
    <p:sldId id="265" r:id="rId18"/>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C5625-C468-45F4-9216-834607C5DEC3}" v="138" dt="2020-06-25T17:19:00.078"/>
    <p1510:client id="{5DD9C4BA-2C57-47A9-B40E-5114E499F3A0}" v="205" dt="2020-06-25T17:22:31.516"/>
    <p1510:client id="{8394A706-B828-4EF7-9D69-36C362D25FE2}" v="34" dt="2020-06-25T18:06:17.159"/>
    <p1510:client id="{9AC773FD-EF98-4E59-91C9-A584E34AED8E}" v="48" dt="2020-06-25T17:16:25.038"/>
    <p1510:client id="{A4E8A40A-9B17-42E5-B2BA-343F03CE1A83}" v="198" dt="2020-06-25T17:22:23.680"/>
    <p1510:client id="{A9093C5A-D52C-4B20-AF73-8F1D3226C32B}" v="160" dt="2020-06-25T17:36:46.096"/>
    <p1510:client id="{AC021782-A4E9-4363-BF57-C5888EA09D1A}" v="6" dt="2020-06-25T17:34:17.538"/>
    <p1510:client id="{B840333E-D6CB-4323-87D5-A75B1653F24D}" v="57" dt="2020-06-25T17:26:07.433"/>
    <p1510:client id="{D89FF98A-F1BF-4B66-A6AB-0929A925E93C}" v="184" dt="2020-06-25T17:59:59.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25.06.2020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a:t>​</a:t>
            </a:r>
            <a:fld id="{3B3E61AF-5B78-4D44-BAE6-8A008712095C}" type="datetime1">
              <a:rPr lang="de-DE" smtClean="0"/>
              <a:pPr algn="r"/>
              <a:t>25.06.2020</a:t>
            </a:fld>
            <a:r>
              <a:rPr lang="de-DE"/>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el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de-DE"/>
              <a:t>Mastertitelformat bearbeiten</a:t>
            </a:r>
            <a:endParaRPr/>
          </a:p>
        </p:txBody>
      </p:sp>
      <p:sp>
        <p:nvSpPr>
          <p:cNvPr id="3" name="Untertitel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a:t>Master-Untertitelformat bearbeiten</a:t>
            </a:r>
            <a:endParaRPr/>
          </a:p>
        </p:txBody>
      </p:sp>
      <p:sp>
        <p:nvSpPr>
          <p:cNvPr id="4" name="Datumsplatzhalter 3"/>
          <p:cNvSpPr>
            <a:spLocks noGrp="1"/>
          </p:cNvSpPr>
          <p:nvPr>
            <p:ph type="dt" sz="half" idx="10"/>
          </p:nvPr>
        </p:nvSpPr>
        <p:spPr/>
        <p:txBody>
          <a:bodyPr rtlCol="0"/>
          <a:lstStyle/>
          <a:p>
            <a:r>
              <a:rPr lang="de-DE"/>
              <a:t>​</a:t>
            </a:r>
            <a:fld id="{B7C4225E-112C-46DC-B4A1-DABE3751CAD0}" type="datetime1">
              <a:rPr lang="de" smtClean="0"/>
              <a:pPr/>
              <a:t>25.06.2020</a:t>
            </a:fld>
            <a:r>
              <a:t>​</a:t>
            </a:r>
          </a:p>
        </p:txBody>
      </p:sp>
      <p:sp>
        <p:nvSpPr>
          <p:cNvPr id="5" name="Fußzeilenplatzhalter 4"/>
          <p:cNvSpPr>
            <a:spLocks noGrp="1"/>
          </p:cNvSpPr>
          <p:nvPr>
            <p:ph type="ftr" sz="quarter" idx="11"/>
          </p:nvPr>
        </p:nvSpPr>
        <p:spPr/>
        <p:txBody>
          <a:bodyPr rtlCol="0"/>
          <a:lstStyle/>
          <a:p>
            <a:pPr rtl="0"/>
            <a:endParaRPr/>
          </a:p>
        </p:txBody>
      </p:sp>
      <p:sp>
        <p:nvSpPr>
          <p:cNvPr id="6" name="Foliennummernplatzhalter 5"/>
          <p:cNvSpPr>
            <a:spLocks noGrp="1"/>
          </p:cNvSpPr>
          <p:nvPr>
            <p:ph type="sldNum" sz="quarter" idx="12"/>
          </p:nvPr>
        </p:nvSpPr>
        <p:spPr/>
        <p:txBody>
          <a:bodyPr rtlCol="0"/>
          <a:lstStyle/>
          <a:p>
            <a:pPr rtl="0"/>
            <a:fld id="{0FF54DE5-C571-48E8-A5BC-B369434E2F44}" type="slidenum">
              <a:rPr smtClean="0"/>
              <a:t>‹Nr.›</a:t>
            </a:fld>
            <a:endParaRPr/>
          </a:p>
        </p:txBody>
      </p:sp>
      <p:pic>
        <p:nvPicPr>
          <p:cNvPr id="11" name="Bild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e-DE" noProof="0"/>
              <a:t>Mastertitelformat bearbeiten</a:t>
            </a:r>
          </a:p>
        </p:txBody>
      </p:sp>
      <p:sp>
        <p:nvSpPr>
          <p:cNvPr id="3" name="Bildplatzhalter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noProof="0"/>
              <a:t>Bild durch Klicken auf Symbol hinzufügen</a:t>
            </a:r>
          </a:p>
        </p:txBody>
      </p:sp>
      <p:sp>
        <p:nvSpPr>
          <p:cNvPr id="4" name="Textplatzhalter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p>
            <a:r>
              <a:rPr lang="de-DE" noProof="0"/>
              <a:t>​</a:t>
            </a:r>
            <a:fld id="{C09478A6-7656-4329-97F2-7BEEE6083498}" type="datetime1">
              <a:rPr lang="de-DE" noProof="0" smtClean="0"/>
              <a:pPr/>
              <a:t>25.06.2020</a:t>
            </a:fld>
            <a:r>
              <a:rPr lang="de-DE" noProof="0"/>
              <a:t>​</a:t>
            </a:r>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p>
        </p:txBody>
      </p:sp>
      <p:sp>
        <p:nvSpPr>
          <p:cNvPr id="3" name="Vertikaler Textplatzhalter 2"/>
          <p:cNvSpPr>
            <a:spLocks noGrp="1"/>
          </p:cNvSpPr>
          <p:nvPr>
            <p:ph type="body" orient="vert" idx="1" hasCustomPrompt="1"/>
          </p:nvPr>
        </p:nvSpPr>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r>
              <a:rPr lang="de-DE" noProof="0"/>
              <a:t>​</a:t>
            </a:r>
            <a:fld id="{45A67141-F40C-4702-9597-5E1C05E8EED0}" type="datetime1">
              <a:rPr lang="de-DE" noProof="0" smtClean="0"/>
              <a:pPr/>
              <a:t>25.06.2020</a:t>
            </a:fld>
            <a:r>
              <a:rPr lang="de-DE" noProof="0"/>
              <a:t>​</a:t>
            </a:r>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72600" y="365125"/>
            <a:ext cx="1714500" cy="5811838"/>
          </a:xfrm>
        </p:spPr>
        <p:txBody>
          <a:bodyPr vert="eaVert" rtlCol="0"/>
          <a:lstStyle/>
          <a:p>
            <a:pPr rtl="0"/>
            <a:r>
              <a:rPr lang="de-DE" noProof="0"/>
              <a:t>Mastertitelformat bearbeiten</a:t>
            </a:r>
          </a:p>
        </p:txBody>
      </p:sp>
      <p:sp>
        <p:nvSpPr>
          <p:cNvPr id="3" name="Vertikaler Textplatzhalter 2"/>
          <p:cNvSpPr>
            <a:spLocks noGrp="1"/>
          </p:cNvSpPr>
          <p:nvPr>
            <p:ph type="body" orient="vert" idx="1" hasCustomPrompt="1"/>
          </p:nvPr>
        </p:nvSpPr>
        <p:spPr>
          <a:xfrm>
            <a:off x="1104900" y="365125"/>
            <a:ext cx="8098896" cy="5811838"/>
          </a:xfrm>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r>
              <a:rPr lang="de-DE" noProof="0"/>
              <a:t>​</a:t>
            </a:r>
            <a:fld id="{250CE1EC-44D3-483D-8737-AEF097B7BCF4}" type="datetime1">
              <a:rPr lang="de-DE" noProof="0" smtClean="0"/>
              <a:pPr/>
              <a:t>25.06.2020</a:t>
            </a:fld>
            <a:r>
              <a:rPr lang="de-DE" noProof="0"/>
              <a:t>​</a:t>
            </a:r>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grpSp>
        <p:nvGrpSpPr>
          <p:cNvPr id="7" name="Gruppe 6"/>
          <p:cNvGrpSpPr/>
          <p:nvPr/>
        </p:nvGrpSpPr>
        <p:grpSpPr>
          <a:xfrm rot="5400000">
            <a:off x="6514047" y="3228843"/>
            <a:ext cx="5632704" cy="84403"/>
            <a:chOff x="1073150" y="1219201"/>
            <a:chExt cx="10058400" cy="63125"/>
          </a:xfrm>
        </p:grpSpPr>
        <p:cxnSp>
          <p:nvCxnSpPr>
            <p:cNvPr id="8" name="Gerader Verbinde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p>
        </p:txBody>
      </p:sp>
      <p:sp>
        <p:nvSpPr>
          <p:cNvPr id="3" name="Inhaltsplatzhalter 2"/>
          <p:cNvSpPr>
            <a:spLocks noGrp="1"/>
          </p:cNvSpPr>
          <p:nvPr>
            <p:ph idx="1" hasCustomPrompt="1"/>
          </p:nvPr>
        </p:nvSpPr>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lvl1pPr>
          </a:lstStyle>
          <a:p>
            <a:fld id="{3336C8B5-1393-450E-A917-2D9D488354A2}" type="datetime1">
              <a:rPr lang="de-DE" noProof="0" smtClean="0"/>
              <a:pPr/>
              <a:t>25.06.2020</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grpSp>
        <p:nvGrpSpPr>
          <p:cNvPr id="13" name="Gruppe 12"/>
          <p:cNvGrpSpPr/>
          <p:nvPr/>
        </p:nvGrpSpPr>
        <p:grpSpPr>
          <a:xfrm rot="10800000">
            <a:off x="0" y="5645510"/>
            <a:ext cx="12192000" cy="63125"/>
            <a:chOff x="507492" y="1501519"/>
            <a:chExt cx="8129016" cy="63125"/>
          </a:xfrm>
        </p:grpSpPr>
        <p:cxnSp>
          <p:nvCxnSpPr>
            <p:cNvPr id="17" name="Gerader Verbinde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e 13"/>
          <p:cNvGrpSpPr/>
          <p:nvPr/>
        </p:nvGrpSpPr>
        <p:grpSpPr>
          <a:xfrm>
            <a:off x="0" y="1143000"/>
            <a:ext cx="12192000" cy="63125"/>
            <a:chOff x="507492" y="1501519"/>
            <a:chExt cx="8129016" cy="63125"/>
          </a:xfrm>
        </p:grpSpPr>
        <p:cxnSp>
          <p:nvCxnSpPr>
            <p:cNvPr id="15" name="Gerader Verbinde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r>
              <a:rPr lang="de-DE" noProof="0"/>
              <a:t>Mastertitelformat bearbeiten</a:t>
            </a:r>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noProof="0"/>
              <a:t>Master-Untertitelformat bearbeiten</a:t>
            </a:r>
          </a:p>
        </p:txBody>
      </p:sp>
      <p:pic>
        <p:nvPicPr>
          <p:cNvPr id="10" name="Bild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a:t>Bild durch Klicken auf Symbol hinzufügen</a:t>
            </a:r>
          </a:p>
        </p:txBody>
      </p:sp>
      <p:sp>
        <p:nvSpPr>
          <p:cNvPr id="19" name="Anweisungs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de-DE" sz="1200" b="1" i="1" noProof="0">
                <a:latin typeface="Arial" pitchFamily="34" charset="0"/>
                <a:cs typeface="Arial" pitchFamily="34" charset="0"/>
              </a:rPr>
              <a:t>NOTIZ:</a:t>
            </a:r>
          </a:p>
          <a:p>
            <a:pPr rtl="0"/>
            <a:r>
              <a:rPr lang="de-DE" sz="1200" i="1" noProof="0">
                <a:latin typeface="Arial" pitchFamily="34" charset="0"/>
                <a:cs typeface="Arial" pitchFamily="34" charset="0"/>
              </a:rPr>
              <a:t>Wenn Sie das Bild auf dieser Folie ändern möchten, wählen Sie es aus, und löschen Sie es. Klicken Sie anschließend auf das Symbol "Bilder" im Platzhalter, um ein eigenes Bild einzufügen.</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pSp>
        <p:nvGrpSpPr>
          <p:cNvPr id="8" name="Gruppe 7"/>
          <p:cNvGrpSpPr/>
          <p:nvPr/>
        </p:nvGrpSpPr>
        <p:grpSpPr>
          <a:xfrm>
            <a:off x="0" y="2514600"/>
            <a:ext cx="12192000" cy="3194035"/>
            <a:chOff x="647402" y="2514600"/>
            <a:chExt cx="10838688" cy="3194035"/>
          </a:xfrm>
        </p:grpSpPr>
        <p:grpSp>
          <p:nvGrpSpPr>
            <p:cNvPr id="9" name="Gruppe 8"/>
            <p:cNvGrpSpPr/>
            <p:nvPr/>
          </p:nvGrpSpPr>
          <p:grpSpPr>
            <a:xfrm>
              <a:off x="647402" y="2514600"/>
              <a:ext cx="10838688" cy="63125"/>
              <a:chOff x="507492" y="1501519"/>
              <a:chExt cx="8129016" cy="63125"/>
            </a:xfrm>
          </p:grpSpPr>
          <p:cxnSp>
            <p:nvCxnSpPr>
              <p:cNvPr id="14" name="Gerader Verbinde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htec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nvGrpSpPr>
            <p:cNvPr id="11" name="Gruppe 10"/>
            <p:cNvGrpSpPr/>
            <p:nvPr/>
          </p:nvGrpSpPr>
          <p:grpSpPr>
            <a:xfrm rot="10800000">
              <a:off x="647402" y="5645510"/>
              <a:ext cx="10838688" cy="63125"/>
              <a:chOff x="507492" y="1501519"/>
              <a:chExt cx="8129016" cy="63125"/>
            </a:xfrm>
          </p:grpSpPr>
          <p:cxnSp>
            <p:nvCxnSpPr>
              <p:cNvPr id="12" name="Gerader Verbinde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de-DE" noProof="0"/>
              <a:t>Mastertitelformat bearbeiten</a:t>
            </a:r>
          </a:p>
        </p:txBody>
      </p:sp>
      <p:sp>
        <p:nvSpPr>
          <p:cNvPr id="3" name="Textplatzhalter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de-DE" noProof="0"/>
              <a:t>Textmasterformat bearbeiten</a:t>
            </a:r>
          </a:p>
        </p:txBody>
      </p:sp>
      <p:sp>
        <p:nvSpPr>
          <p:cNvPr id="4" name="Datumsplatzhalter 3"/>
          <p:cNvSpPr>
            <a:spLocks noGrp="1"/>
          </p:cNvSpPr>
          <p:nvPr>
            <p:ph type="dt" sz="half" idx="10"/>
          </p:nvPr>
        </p:nvSpPr>
        <p:spPr/>
        <p:txBody>
          <a:bodyPr rtlCol="0"/>
          <a:lstStyle/>
          <a:p>
            <a:r>
              <a:rPr lang="de-DE" noProof="0"/>
              <a:t>​</a:t>
            </a:r>
            <a:fld id="{7E8931C0-C793-41CD-BA0B-A07D33042E05}" type="datetime1">
              <a:rPr lang="de-DE" noProof="0" smtClean="0"/>
              <a:pPr/>
              <a:t>25.06.2020</a:t>
            </a:fld>
            <a:r>
              <a:rPr lang="de-DE" noProof="0"/>
              <a:t>​</a:t>
            </a:r>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pic>
        <p:nvPicPr>
          <p:cNvPr id="7" name="Bild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p>
        </p:txBody>
      </p:sp>
      <p:sp>
        <p:nvSpPr>
          <p:cNvPr id="3" name="Inhaltsplatzhalter 2"/>
          <p:cNvSpPr>
            <a:spLocks noGrp="1"/>
          </p:cNvSpPr>
          <p:nvPr>
            <p:ph sz="half" idx="1" hasCustomPrompt="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lvl1pPr>
              <a:defRPr/>
            </a:lvl1pPr>
          </a:lstStyle>
          <a:p>
            <a:fld id="{44E1FEFF-6EAF-4518-9A92-00DC4CBC6684}" type="datetime1">
              <a:rPr lang="de-DE" noProof="0" smtClean="0"/>
              <a:pPr/>
              <a:t>25.06.2020</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p>
        </p:txBody>
      </p:sp>
      <p:sp>
        <p:nvSpPr>
          <p:cNvPr id="3" name="Textplatzhalter 2"/>
          <p:cNvSpPr>
            <a:spLocks noGrp="1"/>
          </p:cNvSpPr>
          <p:nvPr>
            <p:ph type="body" idx="1" hasCustomPrompt="1"/>
          </p:nvPr>
        </p:nvSpPr>
        <p:spPr>
          <a:xfrm>
            <a:off x="1104900" y="1600200"/>
            <a:ext cx="4919472" cy="759279"/>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a:t>Textmasterformate bearbeiten</a:t>
            </a:r>
          </a:p>
        </p:txBody>
      </p:sp>
      <p:sp>
        <p:nvSpPr>
          <p:cNvPr id="4" name="Inhaltsplatzhalter 3"/>
          <p:cNvSpPr>
            <a:spLocks noGrp="1"/>
          </p:cNvSpPr>
          <p:nvPr>
            <p:ph sz="half" idx="2" hasCustomPrompt="1"/>
          </p:nvPr>
        </p:nvSpPr>
        <p:spPr>
          <a:xfrm>
            <a:off x="1104900" y="2424112"/>
            <a:ext cx="4919472" cy="3748088"/>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166110" y="1600200"/>
            <a:ext cx="4919472" cy="759279"/>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a:t>Textmasterformate bearbeiten</a:t>
            </a:r>
          </a:p>
        </p:txBody>
      </p:sp>
      <p:sp>
        <p:nvSpPr>
          <p:cNvPr id="6" name="Inhaltsplatzhalter 5"/>
          <p:cNvSpPr>
            <a:spLocks noGrp="1"/>
          </p:cNvSpPr>
          <p:nvPr>
            <p:ph sz="quarter" idx="4" hasCustomPrompt="1"/>
          </p:nvPr>
        </p:nvSpPr>
        <p:spPr>
          <a:xfrm>
            <a:off x="6166110" y="2424112"/>
            <a:ext cx="4919472" cy="3748088"/>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r>
              <a:rPr lang="de-DE" noProof="0"/>
              <a:t>​</a:t>
            </a:r>
            <a:fld id="{DEA06348-0034-4028-BCEB-93AEE6F9B9AF}" type="datetime1">
              <a:rPr lang="de-DE" noProof="0" smtClean="0"/>
              <a:pPr/>
              <a:t>25.06.2020</a:t>
            </a:fld>
            <a:r>
              <a:rPr lang="de-DE" noProof="0"/>
              <a:t>​</a:t>
            </a:r>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a:p>
        </p:txBody>
      </p:sp>
      <p:sp>
        <p:nvSpPr>
          <p:cNvPr id="3" name="Datumsplatzhalter 2"/>
          <p:cNvSpPr>
            <a:spLocks noGrp="1"/>
          </p:cNvSpPr>
          <p:nvPr>
            <p:ph type="dt" sz="half" idx="10"/>
          </p:nvPr>
        </p:nvSpPr>
        <p:spPr/>
        <p:txBody>
          <a:bodyPr rtlCol="0"/>
          <a:lstStyle/>
          <a:p>
            <a:r>
              <a:rPr lang="de-DE"/>
              <a:t>​</a:t>
            </a:r>
            <a:fld id="{E03E6F61-7EE4-4641-A632-E37B8E3AFCCD}" type="datetime1">
              <a:rPr lang="de" smtClean="0"/>
              <a:pPr/>
              <a:t>25.06.2020</a:t>
            </a:fld>
            <a:r>
              <a:t>​</a:t>
            </a:r>
          </a:p>
        </p:txBody>
      </p:sp>
      <p:sp>
        <p:nvSpPr>
          <p:cNvPr id="4" name="Fußzeilenplatzhalter 3"/>
          <p:cNvSpPr>
            <a:spLocks noGrp="1"/>
          </p:cNvSpPr>
          <p:nvPr>
            <p:ph type="ftr" sz="quarter" idx="11"/>
          </p:nvPr>
        </p:nvSpPr>
        <p:spPr/>
        <p:txBody>
          <a:bodyPr rtlCol="0"/>
          <a:lstStyle/>
          <a:p>
            <a:pPr rtl="0"/>
            <a:endParaRPr/>
          </a:p>
        </p:txBody>
      </p:sp>
      <p:sp>
        <p:nvSpPr>
          <p:cNvPr id="5" name="Foliennummernplatzhalter 4"/>
          <p:cNvSpPr>
            <a:spLocks noGrp="1"/>
          </p:cNvSpPr>
          <p:nvPr>
            <p:ph type="sldNum" sz="quarter" idx="12"/>
          </p:nvPr>
        </p:nvSpPr>
        <p:spPr/>
        <p:txBody>
          <a:bodyPr rtlCol="0"/>
          <a:lstStyle/>
          <a:p>
            <a:pPr rtl="0"/>
            <a:fld id="{0FF54DE5-C571-48E8-A5BC-B369434E2F44}" type="slidenum">
              <a:rPr smtClean="0"/>
              <a:t>‹Nr.›</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r>
              <a:rPr lang="de-DE"/>
              <a:t>​</a:t>
            </a:r>
            <a:fld id="{B359ED08-3DAD-4873-BEAE-E00CBB3C2D85}" type="datetime1">
              <a:rPr lang="de" smtClean="0"/>
              <a:pPr/>
              <a:t>25.06.2020</a:t>
            </a:fld>
            <a:r>
              <a:t>​</a:t>
            </a:r>
          </a:p>
        </p:txBody>
      </p:sp>
      <p:sp>
        <p:nvSpPr>
          <p:cNvPr id="3" name="Fußzeilenplatzhalter 2"/>
          <p:cNvSpPr>
            <a:spLocks noGrp="1"/>
          </p:cNvSpPr>
          <p:nvPr>
            <p:ph type="ftr" sz="quarter" idx="11"/>
          </p:nvPr>
        </p:nvSpPr>
        <p:spPr/>
        <p:txBody>
          <a:bodyPr rtlCol="0"/>
          <a:lstStyle/>
          <a:p>
            <a:pPr rtl="0"/>
            <a:endParaRPr/>
          </a:p>
        </p:txBody>
      </p:sp>
      <p:sp>
        <p:nvSpPr>
          <p:cNvPr id="4" name="Foliennummernplatzhalter 3"/>
          <p:cNvSpPr>
            <a:spLocks noGrp="1"/>
          </p:cNvSpPr>
          <p:nvPr>
            <p:ph type="sldNum" sz="quarter" idx="12"/>
          </p:nvPr>
        </p:nvSpPr>
        <p:spPr/>
        <p:txBody>
          <a:bodyPr rtlCol="0"/>
          <a:lstStyle/>
          <a:p>
            <a:pPr rtl="0"/>
            <a:fld id="{0FF54DE5-C571-48E8-A5BC-B369434E2F44}" type="slidenum">
              <a:rPr smtClean="0"/>
              <a:t>‹Nr.›</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e-DE" noProof="0"/>
              <a:t>Mastertitelformat bearbeiten</a:t>
            </a:r>
          </a:p>
        </p:txBody>
      </p:sp>
      <p:sp>
        <p:nvSpPr>
          <p:cNvPr id="3" name="Inhaltsplatzhalter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p>
            <a:r>
              <a:rPr lang="de-DE" noProof="0"/>
              <a:t>​</a:t>
            </a:r>
            <a:fld id="{538D3F95-413B-4315-97B2-C79A5A748977}" type="datetime1">
              <a:rPr lang="de-DE" noProof="0" smtClean="0"/>
              <a:pPr/>
              <a:t>25.06.2020</a:t>
            </a:fld>
            <a:r>
              <a:rPr lang="de-DE" noProof="0"/>
              <a:t>​</a:t>
            </a:r>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de-DE" noProof="0"/>
              <a:t>Titelmasterformat durch Klicken bearbeiten</a:t>
            </a:r>
          </a:p>
        </p:txBody>
      </p:sp>
      <p:sp>
        <p:nvSpPr>
          <p:cNvPr id="3" name="Textplatzhalt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de-DE" noProof="0"/>
              <a:t>Textmasterformat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a:p>
            <a:pPr lvl="5" rtl="0"/>
            <a:r>
              <a:rPr lang="de-DE" noProof="0"/>
              <a:t>Sechste Ebene</a:t>
            </a:r>
          </a:p>
          <a:p>
            <a:pPr lvl="6" rtl="0"/>
            <a:r>
              <a:rPr lang="de-DE" noProof="0"/>
              <a:t>Siebte Ebene</a:t>
            </a:r>
          </a:p>
          <a:p>
            <a:pPr lvl="7" rtl="0"/>
            <a:r>
              <a:rPr lang="de-DE" noProof="0"/>
              <a:t>Achte Ebene</a:t>
            </a:r>
          </a:p>
          <a:p>
            <a:pPr lvl="8" rtl="0"/>
            <a:r>
              <a:rPr lang="de-DE" noProof="0"/>
              <a:t>Neunte Ebene</a:t>
            </a:r>
          </a:p>
        </p:txBody>
      </p:sp>
      <p:sp>
        <p:nvSpPr>
          <p:cNvPr id="4" name="Datumsplatzhalt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de-DE"/>
              <a:t>​</a:t>
            </a:r>
            <a:fld id="{94ECE08C-AB13-4023-92C4-6508B5611553}" type="datetime1">
              <a:rPr lang="de-DE" smtClean="0"/>
              <a:pPr/>
              <a:t>25.06.2020</a:t>
            </a:fld>
            <a:r>
              <a:rPr lang="de-DE"/>
              <a:t>​</a:t>
            </a:r>
          </a:p>
        </p:txBody>
      </p:sp>
      <p:sp>
        <p:nvSpPr>
          <p:cNvPr id="5" name="Fußzeilenplatzhalt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de-DE" noProof="0"/>
          </a:p>
        </p:txBody>
      </p:sp>
      <p:sp>
        <p:nvSpPr>
          <p:cNvPr id="6" name="Foliennummernplatzhalt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de-DE" smtClean="0"/>
              <a:pPr/>
              <a:t>‹Nr.›</a:t>
            </a:fld>
            <a:endParaRPr lang="de-DE"/>
          </a:p>
        </p:txBody>
      </p:sp>
      <p:grpSp>
        <p:nvGrpSpPr>
          <p:cNvPr id="15" name="Gruppe 14"/>
          <p:cNvGrpSpPr/>
          <p:nvPr/>
        </p:nvGrpSpPr>
        <p:grpSpPr>
          <a:xfrm>
            <a:off x="1103376" y="1219201"/>
            <a:ext cx="9985248" cy="84403"/>
            <a:chOff x="1073150" y="1219201"/>
            <a:chExt cx="10058400" cy="63125"/>
          </a:xfrm>
        </p:grpSpPr>
        <p:cxnSp>
          <p:nvCxnSpPr>
            <p:cNvPr id="13" name="Gerader Verbinde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University_of_South_Africa"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61950" y="2348988"/>
            <a:ext cx="5734050" cy="2219691"/>
          </a:xfrm>
        </p:spPr>
        <p:txBody>
          <a:bodyPr rtlCol="0" anchor="ctr">
            <a:normAutofit fontScale="90000"/>
          </a:bodyPr>
          <a:lstStyle/>
          <a:p>
            <a:pPr rtl="0"/>
            <a:br>
              <a:rPr lang="de-DE" sz="4400"/>
            </a:br>
            <a:br>
              <a:rPr lang="de-DE" sz="4400"/>
            </a:br>
            <a:r>
              <a:rPr lang="de-DE" sz="4400"/>
              <a:t>Mother </a:t>
            </a:r>
            <a:br>
              <a:rPr lang="de-DE" sz="4400"/>
            </a:br>
            <a:r>
              <a:rPr lang="de-DE" sz="4400" err="1"/>
              <a:t>to</a:t>
            </a:r>
            <a:r>
              <a:rPr lang="de-DE" sz="4400"/>
              <a:t> </a:t>
            </a:r>
            <a:br>
              <a:rPr lang="de-DE" sz="4400"/>
            </a:br>
            <a:r>
              <a:rPr lang="de-DE" sz="4400"/>
              <a:t>Mother </a:t>
            </a:r>
            <a:br>
              <a:rPr lang="de-DE" sz="4400"/>
            </a:br>
            <a:br>
              <a:rPr lang="de-DE" sz="4400"/>
            </a:br>
            <a:r>
              <a:rPr lang="de-DE" sz="3200"/>
              <a:t>Q2 SS 2020</a:t>
            </a:r>
            <a:endParaRPr lang="en-US" sz="4400"/>
          </a:p>
        </p:txBody>
      </p:sp>
      <p:sp>
        <p:nvSpPr>
          <p:cNvPr id="7" name="Untertitel 6"/>
          <p:cNvSpPr>
            <a:spLocks noGrp="1"/>
          </p:cNvSpPr>
          <p:nvPr>
            <p:ph type="subTitle" idx="1"/>
          </p:nvPr>
        </p:nvSpPr>
        <p:spPr>
          <a:xfrm>
            <a:off x="3707022" y="4511785"/>
            <a:ext cx="3131928" cy="466616"/>
          </a:xfrm>
        </p:spPr>
        <p:txBody>
          <a:bodyPr rtlCol="0"/>
          <a:lstStyle/>
          <a:p>
            <a:pPr rtl="0"/>
            <a:r>
              <a:rPr lang="de-DE"/>
              <a:t>@ </a:t>
            </a:r>
            <a:r>
              <a:rPr lang="de-DE" sz="1100"/>
              <a:t>TM </a:t>
            </a:r>
            <a:r>
              <a:rPr lang="de-DE"/>
              <a:t>Nur</a:t>
            </a:r>
            <a:endParaRPr lang="en-US"/>
          </a:p>
        </p:txBody>
      </p:sp>
      <p:pic>
        <p:nvPicPr>
          <p:cNvPr id="4" name="Bildplatzhalter 3" descr="Geöffnetes Buch auf einem Tisch, unscharfe Bücherregale im Hintergrund" title="Beispielbil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004" r="9004"/>
          <a:stretch>
            <a:fillRect/>
          </a:stretch>
        </p:blipFill>
        <p:spPr/>
      </p:pic>
      <p:pic>
        <p:nvPicPr>
          <p:cNvPr id="2" name="Grafik 1">
            <a:extLst>
              <a:ext uri="{FF2B5EF4-FFF2-40B4-BE49-F238E27FC236}">
                <a16:creationId xmlns:a16="http://schemas.microsoft.com/office/drawing/2014/main" id="{7D721EF7-1292-4E74-BEBD-025351079155}"/>
              </a:ext>
            </a:extLst>
          </p:cNvPr>
          <p:cNvPicPr>
            <a:picLocks noChangeAspect="1"/>
          </p:cNvPicPr>
          <p:nvPr/>
        </p:nvPicPr>
        <p:blipFill>
          <a:blip r:embed="rId3"/>
          <a:stretch>
            <a:fillRect/>
          </a:stretch>
        </p:blipFill>
        <p:spPr>
          <a:xfrm>
            <a:off x="3853458" y="1451208"/>
            <a:ext cx="4712632" cy="2650855"/>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86A8C-7006-4C45-88A5-CDC0F450B267}"/>
              </a:ext>
            </a:extLst>
          </p:cNvPr>
          <p:cNvSpPr>
            <a:spLocks noGrp="1"/>
          </p:cNvSpPr>
          <p:nvPr>
            <p:ph type="title"/>
          </p:nvPr>
        </p:nvSpPr>
        <p:spPr/>
        <p:txBody>
          <a:bodyPr/>
          <a:lstStyle/>
          <a:p>
            <a:r>
              <a:rPr lang="de-DE" dirty="0"/>
              <a:t>Main </a:t>
            </a:r>
            <a:r>
              <a:rPr lang="de-DE" dirty="0" err="1"/>
              <a:t>topics</a:t>
            </a:r>
            <a:r>
              <a:rPr lang="de-DE" dirty="0"/>
              <a:t> </a:t>
            </a:r>
            <a:r>
              <a:rPr lang="de-DE" dirty="0" err="1"/>
              <a:t>of</a:t>
            </a:r>
            <a:r>
              <a:rPr lang="de-DE" dirty="0"/>
              <a:t>  "Mother </a:t>
            </a:r>
            <a:r>
              <a:rPr lang="de-DE" dirty="0" err="1"/>
              <a:t>to</a:t>
            </a:r>
            <a:r>
              <a:rPr lang="de-DE" dirty="0"/>
              <a:t> Mother"</a:t>
            </a:r>
          </a:p>
        </p:txBody>
      </p:sp>
      <p:sp>
        <p:nvSpPr>
          <p:cNvPr id="3" name="Inhaltsplatzhalter 2">
            <a:extLst>
              <a:ext uri="{FF2B5EF4-FFF2-40B4-BE49-F238E27FC236}">
                <a16:creationId xmlns:a16="http://schemas.microsoft.com/office/drawing/2014/main" id="{242A4D77-123D-4949-8370-74DE323B83D1}"/>
              </a:ext>
            </a:extLst>
          </p:cNvPr>
          <p:cNvSpPr>
            <a:spLocks noGrp="1"/>
          </p:cNvSpPr>
          <p:nvPr>
            <p:ph idx="1"/>
          </p:nvPr>
        </p:nvSpPr>
        <p:spPr>
          <a:xfrm>
            <a:off x="1104900" y="1895168"/>
            <a:ext cx="9982200" cy="4572000"/>
          </a:xfrm>
        </p:spPr>
        <p:txBody>
          <a:bodyPr vert="horz" lIns="0" tIns="45720" rIns="0" bIns="45720" rtlCol="0" anchor="t">
            <a:normAutofit/>
          </a:bodyPr>
          <a:lstStyle/>
          <a:p>
            <a:r>
              <a:rPr lang="de-DE" dirty="0" err="1">
                <a:ea typeface="+mn-lt"/>
                <a:cs typeface="+mn-lt"/>
              </a:rPr>
              <a:t>based</a:t>
            </a:r>
            <a:r>
              <a:rPr lang="de-DE" dirty="0">
                <a:ea typeface="+mn-lt"/>
                <a:cs typeface="+mn-lt"/>
              </a:rPr>
              <a:t> on </a:t>
            </a:r>
            <a:r>
              <a:rPr lang="de-DE" dirty="0" err="1">
                <a:ea typeface="+mn-lt"/>
                <a:cs typeface="+mn-lt"/>
              </a:rPr>
              <a:t>true</a:t>
            </a:r>
            <a:r>
              <a:rPr lang="de-DE" dirty="0">
                <a:ea typeface="+mn-lt"/>
                <a:cs typeface="+mn-lt"/>
              </a:rPr>
              <a:t> </a:t>
            </a:r>
            <a:r>
              <a:rPr lang="de-DE" dirty="0" err="1">
                <a:ea typeface="+mn-lt"/>
                <a:cs typeface="+mn-lt"/>
              </a:rPr>
              <a:t>story</a:t>
            </a:r>
            <a:endParaRPr lang="de-DE" dirty="0">
              <a:ea typeface="+mn-lt"/>
              <a:cs typeface="+mn-lt"/>
            </a:endParaRPr>
          </a:p>
          <a:p>
            <a:r>
              <a:rPr lang="de-DE" dirty="0">
                <a:ea typeface="+mn-lt"/>
                <a:cs typeface="+mn-lt"/>
              </a:rPr>
              <a:t>Amy was </a:t>
            </a:r>
            <a:r>
              <a:rPr lang="de-DE" dirty="0" err="1">
                <a:ea typeface="+mn-lt"/>
                <a:cs typeface="+mn-lt"/>
              </a:rPr>
              <a:t>killed</a:t>
            </a:r>
            <a:r>
              <a:rPr lang="de-DE" dirty="0">
                <a:ea typeface="+mn-lt"/>
                <a:cs typeface="+mn-lt"/>
              </a:rPr>
              <a:t> </a:t>
            </a:r>
            <a:r>
              <a:rPr lang="de-DE" dirty="0" err="1">
                <a:ea typeface="+mn-lt"/>
                <a:cs typeface="+mn-lt"/>
              </a:rPr>
              <a:t>during</a:t>
            </a:r>
            <a:r>
              <a:rPr lang="de-DE" dirty="0">
                <a:ea typeface="+mn-lt"/>
                <a:cs typeface="+mn-lt"/>
              </a:rPr>
              <a:t> </a:t>
            </a:r>
            <a:r>
              <a:rPr lang="de-DE" dirty="0" err="1">
                <a:ea typeface="+mn-lt"/>
                <a:cs typeface="+mn-lt"/>
              </a:rPr>
              <a:t>the</a:t>
            </a:r>
            <a:r>
              <a:rPr lang="de-DE" dirty="0">
                <a:ea typeface="+mn-lt"/>
                <a:cs typeface="+mn-lt"/>
              </a:rPr>
              <a:t> Apartheid </a:t>
            </a:r>
            <a:r>
              <a:rPr lang="de-DE" dirty="0" err="1">
                <a:ea typeface="+mn-lt"/>
                <a:cs typeface="+mn-lt"/>
              </a:rPr>
              <a:t>activism</a:t>
            </a:r>
            <a:r>
              <a:rPr lang="de-DE" dirty="0">
                <a:ea typeface="+mn-lt"/>
                <a:cs typeface="+mn-lt"/>
              </a:rPr>
              <a:t> </a:t>
            </a:r>
            <a:r>
              <a:rPr lang="de-DE" dirty="0" err="1">
                <a:ea typeface="+mn-lt"/>
                <a:cs typeface="+mn-lt"/>
              </a:rPr>
              <a:t>by</a:t>
            </a:r>
            <a:r>
              <a:rPr lang="de-DE" dirty="0">
                <a:ea typeface="+mn-lt"/>
                <a:cs typeface="+mn-lt"/>
              </a:rPr>
              <a:t> a </a:t>
            </a:r>
            <a:r>
              <a:rPr lang="de-DE" dirty="0" err="1">
                <a:ea typeface="+mn-lt"/>
                <a:cs typeface="+mn-lt"/>
              </a:rPr>
              <a:t>group</a:t>
            </a:r>
            <a:r>
              <a:rPr lang="de-DE" dirty="0">
                <a:ea typeface="+mn-lt"/>
                <a:cs typeface="+mn-lt"/>
              </a:rPr>
              <a:t> </a:t>
            </a:r>
            <a:r>
              <a:rPr lang="de-DE" dirty="0" err="1">
                <a:ea typeface="+mn-lt"/>
                <a:cs typeface="+mn-lt"/>
              </a:rPr>
              <a:t>of</a:t>
            </a:r>
            <a:r>
              <a:rPr lang="de-DE" dirty="0">
                <a:ea typeface="+mn-lt"/>
                <a:cs typeface="+mn-lt"/>
              </a:rPr>
              <a:t> </a:t>
            </a:r>
            <a:r>
              <a:rPr lang="de-DE" dirty="0" err="1">
                <a:ea typeface="+mn-lt"/>
                <a:cs typeface="+mn-lt"/>
              </a:rPr>
              <a:t>black</a:t>
            </a:r>
            <a:r>
              <a:rPr lang="de-DE" dirty="0">
                <a:ea typeface="+mn-lt"/>
                <a:cs typeface="+mn-lt"/>
              </a:rPr>
              <a:t> natives (1993)</a:t>
            </a:r>
          </a:p>
          <a:p>
            <a:r>
              <a:rPr lang="de-DE" dirty="0" err="1">
                <a:ea typeface="+mn-lt"/>
                <a:cs typeface="+mn-lt"/>
              </a:rPr>
              <a:t>writer</a:t>
            </a:r>
            <a:r>
              <a:rPr lang="de-DE" dirty="0">
                <a:ea typeface="+mn-lt"/>
                <a:cs typeface="+mn-lt"/>
              </a:rPr>
              <a:t> </a:t>
            </a:r>
            <a:r>
              <a:rPr lang="de-DE" dirty="0" err="1">
                <a:ea typeface="+mn-lt"/>
                <a:cs typeface="+mn-lt"/>
              </a:rPr>
              <a:t>of</a:t>
            </a:r>
            <a:r>
              <a:rPr lang="de-DE" dirty="0">
                <a:ea typeface="+mn-lt"/>
                <a:cs typeface="+mn-lt"/>
              </a:rPr>
              <a:t> </a:t>
            </a:r>
            <a:r>
              <a:rPr lang="de-DE" dirty="0" err="1">
                <a:ea typeface="+mn-lt"/>
                <a:cs typeface="+mn-lt"/>
              </a:rPr>
              <a:t>the</a:t>
            </a:r>
            <a:r>
              <a:rPr lang="de-DE" dirty="0">
                <a:ea typeface="+mn-lt"/>
                <a:cs typeface="+mn-lt"/>
              </a:rPr>
              <a:t> </a:t>
            </a:r>
            <a:r>
              <a:rPr lang="de-DE" dirty="0" err="1">
                <a:ea typeface="+mn-lt"/>
                <a:cs typeface="+mn-lt"/>
              </a:rPr>
              <a:t>book</a:t>
            </a:r>
            <a:r>
              <a:rPr lang="de-DE" dirty="0">
                <a:ea typeface="+mn-lt"/>
                <a:cs typeface="+mn-lt"/>
              </a:rPr>
              <a:t> </a:t>
            </a:r>
            <a:r>
              <a:rPr lang="de-DE" dirty="0" err="1">
                <a:ea typeface="+mn-lt"/>
                <a:cs typeface="+mn-lt"/>
              </a:rPr>
              <a:t>is</a:t>
            </a:r>
            <a:r>
              <a:rPr lang="de-DE" dirty="0">
                <a:ea typeface="+mn-lt"/>
                <a:cs typeface="+mn-lt"/>
              </a:rPr>
              <a:t> </a:t>
            </a:r>
            <a:r>
              <a:rPr lang="de-DE" dirty="0" err="1">
                <a:ea typeface="+mn-lt"/>
                <a:cs typeface="+mn-lt"/>
              </a:rPr>
              <a:t>the</a:t>
            </a:r>
            <a:r>
              <a:rPr lang="de-DE" dirty="0">
                <a:ea typeface="+mn-lt"/>
                <a:cs typeface="+mn-lt"/>
              </a:rPr>
              <a:t> </a:t>
            </a:r>
            <a:r>
              <a:rPr lang="de-DE" dirty="0" err="1">
                <a:ea typeface="+mn-lt"/>
                <a:cs typeface="+mn-lt"/>
              </a:rPr>
              <a:t>mother</a:t>
            </a:r>
            <a:r>
              <a:rPr lang="de-DE" dirty="0">
                <a:ea typeface="+mn-lt"/>
                <a:cs typeface="+mn-lt"/>
              </a:rPr>
              <a:t> </a:t>
            </a:r>
            <a:r>
              <a:rPr lang="de-DE" dirty="0" err="1">
                <a:ea typeface="+mn-lt"/>
                <a:cs typeface="+mn-lt"/>
              </a:rPr>
              <a:t>of</a:t>
            </a:r>
            <a:r>
              <a:rPr lang="de-DE" dirty="0">
                <a:ea typeface="+mn-lt"/>
                <a:cs typeface="+mn-lt"/>
              </a:rPr>
              <a:t> </a:t>
            </a:r>
            <a:r>
              <a:rPr lang="de-DE" dirty="0" err="1">
                <a:ea typeface="+mn-lt"/>
                <a:cs typeface="+mn-lt"/>
              </a:rPr>
              <a:t>one</a:t>
            </a:r>
            <a:r>
              <a:rPr lang="de-DE" dirty="0">
                <a:ea typeface="+mn-lt"/>
                <a:cs typeface="+mn-lt"/>
              </a:rPr>
              <a:t> </a:t>
            </a:r>
            <a:r>
              <a:rPr lang="de-DE" dirty="0" err="1">
                <a:ea typeface="+mn-lt"/>
                <a:cs typeface="+mn-lt"/>
              </a:rPr>
              <a:t>of</a:t>
            </a:r>
            <a:r>
              <a:rPr lang="de-DE" dirty="0">
                <a:ea typeface="+mn-lt"/>
                <a:cs typeface="+mn-lt"/>
              </a:rPr>
              <a:t> </a:t>
            </a:r>
            <a:r>
              <a:rPr lang="de-DE" dirty="0" err="1">
                <a:ea typeface="+mn-lt"/>
                <a:cs typeface="+mn-lt"/>
              </a:rPr>
              <a:t>the</a:t>
            </a:r>
            <a:r>
              <a:rPr lang="de-DE" dirty="0">
                <a:ea typeface="+mn-lt"/>
                <a:cs typeface="+mn-lt"/>
              </a:rPr>
              <a:t> </a:t>
            </a:r>
            <a:r>
              <a:rPr lang="de-DE" dirty="0" err="1">
                <a:ea typeface="+mn-lt"/>
                <a:cs typeface="+mn-lt"/>
              </a:rPr>
              <a:t>murderers</a:t>
            </a:r>
            <a:endParaRPr lang="de-DE" dirty="0">
              <a:ea typeface="+mn-lt"/>
              <a:cs typeface="+mn-lt"/>
            </a:endParaRPr>
          </a:p>
          <a:p>
            <a:r>
              <a:rPr lang="de-DE" dirty="0" err="1">
                <a:ea typeface="+mn-lt"/>
                <a:cs typeface="+mn-lt"/>
              </a:rPr>
              <a:t>writes</a:t>
            </a:r>
            <a:r>
              <a:rPr lang="de-DE" dirty="0">
                <a:ea typeface="+mn-lt"/>
                <a:cs typeface="+mn-lt"/>
              </a:rPr>
              <a:t> </a:t>
            </a:r>
            <a:r>
              <a:rPr lang="de-DE" dirty="0" err="1">
                <a:ea typeface="+mn-lt"/>
                <a:cs typeface="+mn-lt"/>
              </a:rPr>
              <a:t>about</a:t>
            </a:r>
            <a:r>
              <a:rPr lang="de-DE" dirty="0">
                <a:ea typeface="+mn-lt"/>
                <a:cs typeface="+mn-lt"/>
              </a:rPr>
              <a:t> her </a:t>
            </a:r>
            <a:r>
              <a:rPr lang="de-DE" dirty="0" err="1">
                <a:ea typeface="+mn-lt"/>
                <a:cs typeface="+mn-lt"/>
              </a:rPr>
              <a:t>life</a:t>
            </a:r>
            <a:r>
              <a:rPr lang="de-DE" dirty="0">
                <a:ea typeface="+mn-lt"/>
                <a:cs typeface="+mn-lt"/>
              </a:rPr>
              <a:t> and </a:t>
            </a:r>
            <a:r>
              <a:rPr lang="de-DE" dirty="0" err="1">
                <a:ea typeface="+mn-lt"/>
                <a:cs typeface="+mn-lt"/>
              </a:rPr>
              <a:t>the</a:t>
            </a:r>
            <a:r>
              <a:rPr lang="de-DE" dirty="0">
                <a:ea typeface="+mn-lt"/>
                <a:cs typeface="+mn-lt"/>
              </a:rPr>
              <a:t> </a:t>
            </a:r>
            <a:r>
              <a:rPr lang="de-DE" dirty="0" err="1">
                <a:ea typeface="+mn-lt"/>
                <a:cs typeface="+mn-lt"/>
              </a:rPr>
              <a:t>life</a:t>
            </a:r>
            <a:r>
              <a:rPr lang="de-DE" dirty="0">
                <a:ea typeface="+mn-lt"/>
                <a:cs typeface="+mn-lt"/>
              </a:rPr>
              <a:t> </a:t>
            </a:r>
            <a:r>
              <a:rPr lang="de-DE" dirty="0" err="1">
                <a:ea typeface="+mn-lt"/>
                <a:cs typeface="+mn-lt"/>
              </a:rPr>
              <a:t>of</a:t>
            </a:r>
            <a:r>
              <a:rPr lang="de-DE" dirty="0">
                <a:ea typeface="+mn-lt"/>
                <a:cs typeface="+mn-lt"/>
              </a:rPr>
              <a:t> her </a:t>
            </a:r>
            <a:r>
              <a:rPr lang="de-DE" dirty="0" err="1">
                <a:ea typeface="+mn-lt"/>
                <a:cs typeface="+mn-lt"/>
              </a:rPr>
              <a:t>child</a:t>
            </a:r>
            <a:r>
              <a:rPr lang="de-DE" dirty="0">
                <a:ea typeface="+mn-lt"/>
                <a:cs typeface="+mn-lt"/>
              </a:rPr>
              <a:t> </a:t>
            </a:r>
            <a:r>
              <a:rPr lang="de-DE" dirty="0" err="1">
                <a:ea typeface="+mn-lt"/>
                <a:cs typeface="+mn-lt"/>
              </a:rPr>
              <a:t>who</a:t>
            </a:r>
            <a:r>
              <a:rPr lang="de-DE" dirty="0">
                <a:ea typeface="+mn-lt"/>
                <a:cs typeface="+mn-lt"/>
              </a:rPr>
              <a:t> </a:t>
            </a:r>
            <a:r>
              <a:rPr lang="de-DE" dirty="0" err="1">
                <a:ea typeface="+mn-lt"/>
                <a:cs typeface="+mn-lt"/>
              </a:rPr>
              <a:t>committed</a:t>
            </a:r>
            <a:r>
              <a:rPr lang="de-DE" dirty="0">
                <a:ea typeface="+mn-lt"/>
                <a:cs typeface="+mn-lt"/>
              </a:rPr>
              <a:t> </a:t>
            </a:r>
            <a:r>
              <a:rPr lang="de-DE" dirty="0" err="1">
                <a:ea typeface="+mn-lt"/>
                <a:cs typeface="+mn-lt"/>
              </a:rPr>
              <a:t>this</a:t>
            </a:r>
            <a:r>
              <a:rPr lang="de-DE" dirty="0">
                <a:ea typeface="+mn-lt"/>
                <a:cs typeface="+mn-lt"/>
              </a:rPr>
              <a:t> </a:t>
            </a:r>
            <a:r>
              <a:rPr lang="de-DE" dirty="0" err="1">
                <a:ea typeface="+mn-lt"/>
                <a:cs typeface="+mn-lt"/>
              </a:rPr>
              <a:t>crime</a:t>
            </a:r>
            <a:endParaRPr lang="de-DE" dirty="0">
              <a:ea typeface="+mn-lt"/>
              <a:cs typeface="+mn-lt"/>
            </a:endParaRPr>
          </a:p>
          <a:p>
            <a:r>
              <a:rPr lang="de-DE" dirty="0" err="1">
                <a:ea typeface="+mn-lt"/>
                <a:cs typeface="+mn-lt"/>
              </a:rPr>
              <a:t>describes</a:t>
            </a:r>
            <a:r>
              <a:rPr lang="de-DE" dirty="0">
                <a:ea typeface="+mn-lt"/>
                <a:cs typeface="+mn-lt"/>
              </a:rPr>
              <a:t> and </a:t>
            </a:r>
            <a:r>
              <a:rPr lang="de-DE" dirty="0" err="1">
                <a:ea typeface="+mn-lt"/>
                <a:cs typeface="+mn-lt"/>
              </a:rPr>
              <a:t>indicts</a:t>
            </a:r>
            <a:r>
              <a:rPr lang="de-DE" dirty="0">
                <a:ea typeface="+mn-lt"/>
                <a:cs typeface="+mn-lt"/>
              </a:rPr>
              <a:t> </a:t>
            </a:r>
            <a:r>
              <a:rPr lang="de-DE" dirty="0" err="1">
                <a:ea typeface="+mn-lt"/>
                <a:cs typeface="+mn-lt"/>
              </a:rPr>
              <a:t>the</a:t>
            </a:r>
            <a:r>
              <a:rPr lang="de-DE" dirty="0">
                <a:ea typeface="+mn-lt"/>
                <a:cs typeface="+mn-lt"/>
              </a:rPr>
              <a:t> </a:t>
            </a:r>
            <a:r>
              <a:rPr lang="de-DE" dirty="0" err="1">
                <a:ea typeface="+mn-lt"/>
                <a:cs typeface="+mn-lt"/>
              </a:rPr>
              <a:t>apartheid</a:t>
            </a:r>
            <a:r>
              <a:rPr lang="de-DE" dirty="0">
                <a:ea typeface="+mn-lt"/>
                <a:cs typeface="+mn-lt"/>
              </a:rPr>
              <a:t> </a:t>
            </a:r>
            <a:r>
              <a:rPr lang="de-DE" dirty="0" err="1">
                <a:ea typeface="+mn-lt"/>
                <a:cs typeface="+mn-lt"/>
              </a:rPr>
              <a:t>society</a:t>
            </a:r>
            <a:r>
              <a:rPr lang="de-DE" dirty="0">
                <a:ea typeface="+mn-lt"/>
                <a:cs typeface="+mn-lt"/>
              </a:rPr>
              <a:t> </a:t>
            </a:r>
            <a:r>
              <a:rPr lang="de-DE" dirty="0" err="1">
                <a:ea typeface="+mn-lt"/>
                <a:cs typeface="+mn-lt"/>
              </a:rPr>
              <a:t>that</a:t>
            </a:r>
            <a:r>
              <a:rPr lang="de-DE" dirty="0">
                <a:ea typeface="+mn-lt"/>
                <a:cs typeface="+mn-lt"/>
              </a:rPr>
              <a:t> </a:t>
            </a:r>
            <a:r>
              <a:rPr lang="de-DE" dirty="0" err="1">
                <a:ea typeface="+mn-lt"/>
                <a:cs typeface="+mn-lt"/>
              </a:rPr>
              <a:t>allowed</a:t>
            </a:r>
            <a:r>
              <a:rPr lang="de-DE" dirty="0">
                <a:ea typeface="+mn-lt"/>
                <a:cs typeface="+mn-lt"/>
              </a:rPr>
              <a:t> </a:t>
            </a:r>
            <a:r>
              <a:rPr lang="de-DE" dirty="0" err="1">
                <a:ea typeface="+mn-lt"/>
                <a:cs typeface="+mn-lt"/>
              </a:rPr>
              <a:t>this</a:t>
            </a:r>
            <a:r>
              <a:rPr lang="de-DE" dirty="0">
                <a:ea typeface="+mn-lt"/>
                <a:cs typeface="+mn-lt"/>
              </a:rPr>
              <a:t> </a:t>
            </a:r>
            <a:r>
              <a:rPr lang="de-DE" dirty="0" err="1">
                <a:ea typeface="+mn-lt"/>
                <a:cs typeface="+mn-lt"/>
              </a:rPr>
              <a:t>violence</a:t>
            </a:r>
            <a:r>
              <a:rPr lang="de-DE" dirty="0">
                <a:ea typeface="+mn-lt"/>
                <a:cs typeface="+mn-lt"/>
              </a:rPr>
              <a:t> </a:t>
            </a:r>
            <a:r>
              <a:rPr lang="de-DE" dirty="0" err="1">
                <a:ea typeface="+mn-lt"/>
                <a:cs typeface="+mn-lt"/>
              </a:rPr>
              <a:t>against</a:t>
            </a:r>
            <a:r>
              <a:rPr lang="de-DE" dirty="0">
                <a:ea typeface="+mn-lt"/>
                <a:cs typeface="+mn-lt"/>
              </a:rPr>
              <a:t> Amy and </a:t>
            </a:r>
            <a:r>
              <a:rPr lang="de-DE" dirty="0" err="1">
                <a:ea typeface="+mn-lt"/>
                <a:cs typeface="+mn-lt"/>
              </a:rPr>
              <a:t>the</a:t>
            </a:r>
            <a:r>
              <a:rPr lang="de-DE" dirty="0">
                <a:ea typeface="+mn-lt"/>
                <a:cs typeface="+mn-lt"/>
              </a:rPr>
              <a:t> </a:t>
            </a:r>
            <a:r>
              <a:rPr lang="de-DE" dirty="0" err="1">
                <a:ea typeface="+mn-lt"/>
                <a:cs typeface="+mn-lt"/>
              </a:rPr>
              <a:t>whites</a:t>
            </a:r>
            <a:endParaRPr lang="de-DE" dirty="0"/>
          </a:p>
          <a:p>
            <a:endParaRPr lang="de-DE" dirty="0"/>
          </a:p>
        </p:txBody>
      </p:sp>
    </p:spTree>
    <p:extLst>
      <p:ext uri="{BB962C8B-B14F-4D97-AF65-F5344CB8AC3E}">
        <p14:creationId xmlns:p14="http://schemas.microsoft.com/office/powerpoint/2010/main" val="149837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EC959-B315-4A5E-BE01-ADC50F28E8A3}"/>
              </a:ext>
            </a:extLst>
          </p:cNvPr>
          <p:cNvSpPr>
            <a:spLocks noGrp="1"/>
          </p:cNvSpPr>
          <p:nvPr>
            <p:ph type="title"/>
          </p:nvPr>
        </p:nvSpPr>
        <p:spPr/>
        <p:txBody>
          <a:bodyPr/>
          <a:lstStyle/>
          <a:p>
            <a:r>
              <a:rPr lang="de-DE"/>
              <a:t>Writing and </a:t>
            </a:r>
            <a:r>
              <a:rPr lang="de-DE" err="1"/>
              <a:t>languages</a:t>
            </a:r>
            <a:r>
              <a:rPr lang="de-DE"/>
              <a:t> </a:t>
            </a:r>
            <a:r>
              <a:rPr lang="de-DE" err="1"/>
              <a:t>of</a:t>
            </a:r>
            <a:r>
              <a:rPr lang="de-DE"/>
              <a:t> </a:t>
            </a:r>
            <a:r>
              <a:rPr lang="de-DE" err="1"/>
              <a:t>the</a:t>
            </a:r>
            <a:r>
              <a:rPr lang="de-DE"/>
              <a:t> </a:t>
            </a:r>
            <a:r>
              <a:rPr lang="de-DE" err="1"/>
              <a:t>book</a:t>
            </a:r>
          </a:p>
        </p:txBody>
      </p:sp>
      <p:sp>
        <p:nvSpPr>
          <p:cNvPr id="3" name="Inhaltsplatzhalter 2">
            <a:extLst>
              <a:ext uri="{FF2B5EF4-FFF2-40B4-BE49-F238E27FC236}">
                <a16:creationId xmlns:a16="http://schemas.microsoft.com/office/drawing/2014/main" id="{A40BB538-9A44-4443-AC11-03AF72DBCABC}"/>
              </a:ext>
            </a:extLst>
          </p:cNvPr>
          <p:cNvSpPr>
            <a:spLocks noGrp="1"/>
          </p:cNvSpPr>
          <p:nvPr>
            <p:ph idx="1"/>
          </p:nvPr>
        </p:nvSpPr>
        <p:spPr>
          <a:xfrm>
            <a:off x="1104900" y="1895168"/>
            <a:ext cx="9982200" cy="4572000"/>
          </a:xfrm>
        </p:spPr>
        <p:txBody>
          <a:bodyPr vert="horz" lIns="0" tIns="45720" rIns="0" bIns="45720" rtlCol="0" anchor="t">
            <a:normAutofit/>
          </a:bodyPr>
          <a:lstStyle/>
          <a:p>
            <a:r>
              <a:rPr lang="de-DE" err="1">
                <a:ea typeface="+mn-lt"/>
                <a:cs typeface="+mn-lt"/>
              </a:rPr>
              <a:t>written</a:t>
            </a:r>
            <a:r>
              <a:rPr lang="de-DE">
                <a:ea typeface="+mn-lt"/>
                <a:cs typeface="+mn-lt"/>
              </a:rPr>
              <a:t> </a:t>
            </a:r>
            <a:r>
              <a:rPr lang="de-DE" err="1">
                <a:ea typeface="+mn-lt"/>
                <a:cs typeface="+mn-lt"/>
              </a:rPr>
              <a:t>with</a:t>
            </a:r>
            <a:r>
              <a:rPr lang="de-DE">
                <a:ea typeface="+mn-lt"/>
                <a:cs typeface="+mn-lt"/>
              </a:rPr>
              <a:t> </a:t>
            </a:r>
            <a:r>
              <a:rPr lang="de-DE" err="1">
                <a:ea typeface="+mn-lt"/>
                <a:cs typeface="+mn-lt"/>
              </a:rPr>
              <a:t>many</a:t>
            </a:r>
            <a:r>
              <a:rPr lang="de-DE">
                <a:ea typeface="+mn-lt"/>
                <a:cs typeface="+mn-lt"/>
              </a:rPr>
              <a:t> </a:t>
            </a:r>
            <a:r>
              <a:rPr lang="de-DE" err="1">
                <a:ea typeface="+mn-lt"/>
                <a:cs typeface="+mn-lt"/>
              </a:rPr>
              <a:t>chants</a:t>
            </a:r>
            <a:r>
              <a:rPr lang="de-DE">
                <a:ea typeface="+mn-lt"/>
                <a:cs typeface="+mn-lt"/>
              </a:rPr>
              <a:t>, </a:t>
            </a:r>
            <a:r>
              <a:rPr lang="de-DE" err="1">
                <a:ea typeface="+mn-lt"/>
                <a:cs typeface="+mn-lt"/>
              </a:rPr>
              <a:t>prayers</a:t>
            </a:r>
            <a:r>
              <a:rPr lang="de-DE">
                <a:ea typeface="+mn-lt"/>
                <a:cs typeface="+mn-lt"/>
              </a:rPr>
              <a:t>, </a:t>
            </a:r>
            <a:r>
              <a:rPr lang="de-DE" err="1">
                <a:ea typeface="+mn-lt"/>
                <a:cs typeface="+mn-lt"/>
              </a:rPr>
              <a:t>songs</a:t>
            </a:r>
            <a:r>
              <a:rPr lang="de-DE">
                <a:ea typeface="+mn-lt"/>
                <a:cs typeface="+mn-lt"/>
              </a:rPr>
              <a:t>, etc. </a:t>
            </a:r>
            <a:endParaRPr lang="de-DE"/>
          </a:p>
          <a:p>
            <a:r>
              <a:rPr lang="de-DE">
                <a:ea typeface="+mn-lt"/>
                <a:cs typeface="+mn-lt"/>
              </a:rPr>
              <a:t>Xhosa (</a:t>
            </a:r>
            <a:r>
              <a:rPr lang="de-DE" err="1">
                <a:ea typeface="+mn-lt"/>
                <a:cs typeface="+mn-lt"/>
              </a:rPr>
              <a:t>one</a:t>
            </a:r>
            <a:r>
              <a:rPr lang="de-DE">
                <a:ea typeface="+mn-lt"/>
                <a:cs typeface="+mn-lt"/>
              </a:rPr>
              <a:t> </a:t>
            </a:r>
            <a:r>
              <a:rPr lang="de-DE" err="1">
                <a:ea typeface="+mn-lt"/>
                <a:cs typeface="+mn-lt"/>
              </a:rPr>
              <a:t>origin</a:t>
            </a:r>
            <a:r>
              <a:rPr lang="de-DE">
                <a:ea typeface="+mn-lt"/>
                <a:cs typeface="+mn-lt"/>
              </a:rPr>
              <a:t> </a:t>
            </a:r>
            <a:r>
              <a:rPr lang="de-DE" err="1">
                <a:ea typeface="+mn-lt"/>
                <a:cs typeface="+mn-lt"/>
              </a:rPr>
              <a:t>language</a:t>
            </a:r>
            <a:r>
              <a:rPr lang="de-DE">
                <a:ea typeface="+mn-lt"/>
                <a:cs typeface="+mn-lt"/>
              </a:rPr>
              <a:t>),  English </a:t>
            </a:r>
            <a:endParaRPr lang="de-DE"/>
          </a:p>
          <a:p>
            <a:r>
              <a:rPr lang="de-DE" err="1">
                <a:ea typeface="+mn-lt"/>
                <a:cs typeface="+mn-lt"/>
              </a:rPr>
              <a:t>letter</a:t>
            </a:r>
            <a:r>
              <a:rPr lang="de-DE">
                <a:ea typeface="+mn-lt"/>
                <a:cs typeface="+mn-lt"/>
              </a:rPr>
              <a:t>: </a:t>
            </a:r>
            <a:r>
              <a:rPr lang="de-DE" err="1">
                <a:ea typeface="+mn-lt"/>
                <a:cs typeface="+mn-lt"/>
              </a:rPr>
              <a:t>very</a:t>
            </a:r>
            <a:r>
              <a:rPr lang="de-DE">
                <a:ea typeface="+mn-lt"/>
                <a:cs typeface="+mn-lt"/>
              </a:rPr>
              <a:t> emotional, </a:t>
            </a:r>
            <a:r>
              <a:rPr lang="de-DE" err="1">
                <a:ea typeface="+mn-lt"/>
                <a:cs typeface="+mn-lt"/>
              </a:rPr>
              <a:t>less</a:t>
            </a:r>
            <a:r>
              <a:rPr lang="de-DE">
                <a:ea typeface="+mn-lt"/>
                <a:cs typeface="+mn-lt"/>
              </a:rPr>
              <a:t> formal </a:t>
            </a:r>
            <a:endParaRPr lang="de-DE"/>
          </a:p>
          <a:p>
            <a:r>
              <a:rPr lang="de-DE">
                <a:ea typeface="+mn-lt"/>
                <a:cs typeface="+mn-lt"/>
              </a:rPr>
              <a:t>Xhosa </a:t>
            </a:r>
            <a:r>
              <a:rPr lang="de-DE" err="1">
                <a:ea typeface="+mn-lt"/>
                <a:cs typeface="+mn-lt"/>
              </a:rPr>
              <a:t>shows</a:t>
            </a:r>
            <a:r>
              <a:rPr lang="de-DE">
                <a:ea typeface="+mn-lt"/>
                <a:cs typeface="+mn-lt"/>
              </a:rPr>
              <a:t> </a:t>
            </a:r>
            <a:r>
              <a:rPr lang="de-DE" err="1">
                <a:ea typeface="+mn-lt"/>
                <a:cs typeface="+mn-lt"/>
              </a:rPr>
              <a:t>the</a:t>
            </a:r>
            <a:r>
              <a:rPr lang="de-DE">
                <a:ea typeface="+mn-lt"/>
                <a:cs typeface="+mn-lt"/>
              </a:rPr>
              <a:t> </a:t>
            </a:r>
            <a:r>
              <a:rPr lang="de-DE" err="1">
                <a:ea typeface="+mn-lt"/>
                <a:cs typeface="+mn-lt"/>
              </a:rPr>
              <a:t>roots</a:t>
            </a:r>
            <a:r>
              <a:rPr lang="de-DE">
                <a:ea typeface="+mn-lt"/>
                <a:cs typeface="+mn-lt"/>
              </a:rPr>
              <a:t> </a:t>
            </a:r>
            <a:r>
              <a:rPr lang="de-DE" err="1">
                <a:ea typeface="+mn-lt"/>
                <a:cs typeface="+mn-lt"/>
              </a:rPr>
              <a:t>of</a:t>
            </a:r>
            <a:r>
              <a:rPr lang="de-DE">
                <a:ea typeface="+mn-lt"/>
                <a:cs typeface="+mn-lt"/>
              </a:rPr>
              <a:t> </a:t>
            </a:r>
            <a:r>
              <a:rPr lang="de-DE" err="1">
                <a:ea typeface="+mn-lt"/>
                <a:cs typeface="+mn-lt"/>
              </a:rPr>
              <a:t>Mandisa</a:t>
            </a:r>
            <a:r>
              <a:rPr lang="de-DE">
                <a:ea typeface="+mn-lt"/>
                <a:cs typeface="+mn-lt"/>
              </a:rPr>
              <a:t> </a:t>
            </a:r>
            <a:r>
              <a:rPr lang="de-DE" err="1">
                <a:ea typeface="+mn-lt"/>
                <a:cs typeface="+mn-lt"/>
              </a:rPr>
              <a:t>much</a:t>
            </a:r>
            <a:r>
              <a:rPr lang="de-DE">
                <a:ea typeface="+mn-lt"/>
                <a:cs typeface="+mn-lt"/>
              </a:rPr>
              <a:t> </a:t>
            </a:r>
            <a:r>
              <a:rPr lang="de-DE" err="1">
                <a:ea typeface="+mn-lt"/>
                <a:cs typeface="+mn-lt"/>
              </a:rPr>
              <a:t>better</a:t>
            </a:r>
            <a:r>
              <a:rPr lang="de-DE">
                <a:ea typeface="+mn-lt"/>
                <a:cs typeface="+mn-lt"/>
              </a:rPr>
              <a:t>, </a:t>
            </a:r>
            <a:r>
              <a:rPr lang="de-DE" err="1">
                <a:ea typeface="+mn-lt"/>
                <a:cs typeface="+mn-lt"/>
              </a:rPr>
              <a:t>is</a:t>
            </a:r>
            <a:r>
              <a:rPr lang="de-DE">
                <a:ea typeface="+mn-lt"/>
                <a:cs typeface="+mn-lt"/>
              </a:rPr>
              <a:t> spoken </a:t>
            </a:r>
            <a:r>
              <a:rPr lang="de-DE" err="1">
                <a:ea typeface="+mn-lt"/>
                <a:cs typeface="+mn-lt"/>
              </a:rPr>
              <a:t>because</a:t>
            </a:r>
            <a:r>
              <a:rPr lang="de-DE">
                <a:ea typeface="+mn-lt"/>
                <a:cs typeface="+mn-lt"/>
              </a:rPr>
              <a:t> </a:t>
            </a:r>
            <a:r>
              <a:rPr lang="de-DE" err="1">
                <a:ea typeface="+mn-lt"/>
                <a:cs typeface="+mn-lt"/>
              </a:rPr>
              <a:t>whites</a:t>
            </a:r>
            <a:r>
              <a:rPr lang="de-DE">
                <a:ea typeface="+mn-lt"/>
                <a:cs typeface="+mn-lt"/>
              </a:rPr>
              <a:t> </a:t>
            </a:r>
            <a:r>
              <a:rPr lang="de-DE" err="1">
                <a:ea typeface="+mn-lt"/>
                <a:cs typeface="+mn-lt"/>
              </a:rPr>
              <a:t>shouldn’t</a:t>
            </a:r>
            <a:r>
              <a:rPr lang="de-DE">
                <a:ea typeface="+mn-lt"/>
                <a:cs typeface="+mn-lt"/>
              </a:rPr>
              <a:t> </a:t>
            </a:r>
            <a:r>
              <a:rPr lang="de-DE" err="1">
                <a:ea typeface="+mn-lt"/>
                <a:cs typeface="+mn-lt"/>
              </a:rPr>
              <a:t>understand</a:t>
            </a:r>
            <a:r>
              <a:rPr lang="de-DE">
                <a:ea typeface="+mn-lt"/>
                <a:cs typeface="+mn-lt"/>
              </a:rPr>
              <a:t> </a:t>
            </a:r>
            <a:r>
              <a:rPr lang="de-DE" err="1">
                <a:ea typeface="+mn-lt"/>
                <a:cs typeface="+mn-lt"/>
              </a:rPr>
              <a:t>it</a:t>
            </a:r>
            <a:r>
              <a:rPr lang="de-DE">
                <a:ea typeface="+mn-lt"/>
                <a:cs typeface="+mn-lt"/>
              </a:rPr>
              <a:t> </a:t>
            </a:r>
            <a:endParaRPr lang="de-DE"/>
          </a:p>
          <a:p>
            <a:r>
              <a:rPr lang="de-DE" err="1">
                <a:ea typeface="+mn-lt"/>
                <a:cs typeface="+mn-lt"/>
              </a:rPr>
              <a:t>languages</a:t>
            </a:r>
            <a:r>
              <a:rPr lang="de-DE">
                <a:ea typeface="+mn-lt"/>
                <a:cs typeface="+mn-lt"/>
              </a:rPr>
              <a:t> </a:t>
            </a:r>
            <a:r>
              <a:rPr lang="de-DE" err="1">
                <a:ea typeface="+mn-lt"/>
                <a:cs typeface="+mn-lt"/>
              </a:rPr>
              <a:t>split</a:t>
            </a:r>
            <a:r>
              <a:rPr lang="de-DE">
                <a:ea typeface="+mn-lt"/>
                <a:cs typeface="+mn-lt"/>
              </a:rPr>
              <a:t> and connect </a:t>
            </a:r>
            <a:r>
              <a:rPr lang="de-DE" err="1">
                <a:ea typeface="+mn-lt"/>
                <a:cs typeface="+mn-lt"/>
              </a:rPr>
              <a:t>multicultural</a:t>
            </a:r>
            <a:r>
              <a:rPr lang="de-DE">
                <a:ea typeface="+mn-lt"/>
                <a:cs typeface="+mn-lt"/>
              </a:rPr>
              <a:t> </a:t>
            </a:r>
            <a:r>
              <a:rPr lang="de-DE" err="1">
                <a:ea typeface="+mn-lt"/>
                <a:cs typeface="+mn-lt"/>
              </a:rPr>
              <a:t>societies</a:t>
            </a:r>
            <a:endParaRPr lang="de-DE" err="1"/>
          </a:p>
          <a:p>
            <a:endParaRPr lang="de-DE"/>
          </a:p>
        </p:txBody>
      </p:sp>
    </p:spTree>
    <p:extLst>
      <p:ext uri="{BB962C8B-B14F-4D97-AF65-F5344CB8AC3E}">
        <p14:creationId xmlns:p14="http://schemas.microsoft.com/office/powerpoint/2010/main" val="40385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US"/>
              <a:t>The townships</a:t>
            </a:r>
          </a:p>
        </p:txBody>
      </p:sp>
      <p:sp>
        <p:nvSpPr>
          <p:cNvPr id="3" name="Textplatzhalter 2"/>
          <p:cNvSpPr>
            <a:spLocks noGrp="1"/>
          </p:cNvSpPr>
          <p:nvPr>
            <p:ph type="body" idx="1"/>
          </p:nvPr>
        </p:nvSpPr>
        <p:spPr>
          <a:xfrm>
            <a:off x="1104900" y="1418997"/>
            <a:ext cx="4919472" cy="759279"/>
          </a:xfrm>
        </p:spPr>
        <p:txBody>
          <a:bodyPr rtlCol="0"/>
          <a:lstStyle/>
          <a:p>
            <a:r>
              <a:rPr lang="en-US"/>
              <a:t>Township:</a:t>
            </a:r>
          </a:p>
        </p:txBody>
      </p:sp>
      <p:sp>
        <p:nvSpPr>
          <p:cNvPr id="4" name="Inhaltsplatzhalter 3"/>
          <p:cNvSpPr>
            <a:spLocks noGrp="1"/>
          </p:cNvSpPr>
          <p:nvPr>
            <p:ph sz="half" idx="2"/>
          </p:nvPr>
        </p:nvSpPr>
        <p:spPr/>
        <p:txBody>
          <a:bodyPr rtlCol="0">
            <a:normAutofit fontScale="77500" lnSpcReduction="20000"/>
          </a:bodyPr>
          <a:lstStyle/>
          <a:p>
            <a:r>
              <a:rPr lang="en-US"/>
              <a:t>numerous housing estates for the colored </a:t>
            </a:r>
          </a:p>
          <a:p>
            <a:r>
              <a:rPr lang="en-US"/>
              <a:t>administered during the racial segregation policy </a:t>
            </a:r>
          </a:p>
          <a:p>
            <a:r>
              <a:rPr lang="en-US"/>
              <a:t>some of them are the size of medium and large cities  </a:t>
            </a:r>
          </a:p>
          <a:p>
            <a:r>
              <a:rPr lang="en-US"/>
              <a:t>examples: Soweto (South Western Township), </a:t>
            </a:r>
            <a:r>
              <a:rPr lang="en-US" err="1"/>
              <a:t>Mdantsane</a:t>
            </a:r>
            <a:br>
              <a:rPr lang="en-US"/>
            </a:br>
            <a:endParaRPr lang="en-US"/>
          </a:p>
          <a:p>
            <a:r>
              <a:rPr lang="en-US"/>
              <a:t>“Bantustans” or “homelands”:</a:t>
            </a:r>
          </a:p>
          <a:p>
            <a:pPr>
              <a:buFont typeface="Arial" panose="020B0604020202020204" pitchFamily="34" charset="0"/>
              <a:buChar char="•"/>
            </a:pPr>
            <a:r>
              <a:rPr lang="en-US"/>
              <a:t>established by the Apartheid Government</a:t>
            </a:r>
          </a:p>
          <a:p>
            <a:pPr>
              <a:buFont typeface="Arial" panose="020B0604020202020204" pitchFamily="34" charset="0"/>
              <a:buChar char="•"/>
            </a:pPr>
            <a:r>
              <a:rPr lang="en-US"/>
              <a:t>majority of the Blacks population</a:t>
            </a:r>
          </a:p>
          <a:p>
            <a:pPr>
              <a:buFont typeface="Arial" panose="020B0604020202020204" pitchFamily="34" charset="0"/>
              <a:buChar char="•"/>
            </a:pPr>
            <a:r>
              <a:rPr lang="en-US"/>
              <a:t>prevention from living in the urban areas of South Africa. </a:t>
            </a:r>
          </a:p>
          <a:p>
            <a:pPr rtl="0"/>
            <a:endParaRPr lang="en-US"/>
          </a:p>
        </p:txBody>
      </p:sp>
      <p:pic>
        <p:nvPicPr>
          <p:cNvPr id="7" name="Inhaltsplatzhalter 6">
            <a:extLst>
              <a:ext uri="{FF2B5EF4-FFF2-40B4-BE49-F238E27FC236}">
                <a16:creationId xmlns:a16="http://schemas.microsoft.com/office/drawing/2014/main" id="{2173011A-52F8-43B4-824A-C1434B447F3E}"/>
              </a:ext>
            </a:extLst>
          </p:cNvPr>
          <p:cNvPicPr>
            <a:picLocks noGrp="1" noChangeAspect="1"/>
          </p:cNvPicPr>
          <p:nvPr>
            <p:ph sz="quarter" idx="4"/>
          </p:nvPr>
        </p:nvPicPr>
        <p:blipFill>
          <a:blip r:embed="rId2"/>
          <a:stretch>
            <a:fillRect/>
          </a:stretch>
        </p:blipFill>
        <p:spPr>
          <a:xfrm>
            <a:off x="6165850" y="2913942"/>
            <a:ext cx="4919663" cy="2768428"/>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F3AE96B-F769-4B55-8375-85A78A0C9FE8}"/>
              </a:ext>
            </a:extLst>
          </p:cNvPr>
          <p:cNvPicPr>
            <a:picLocks noChangeAspect="1"/>
          </p:cNvPicPr>
          <p:nvPr/>
        </p:nvPicPr>
        <p:blipFill>
          <a:blip r:embed="rId2"/>
          <a:stretch>
            <a:fillRect/>
          </a:stretch>
        </p:blipFill>
        <p:spPr>
          <a:xfrm>
            <a:off x="352801" y="501588"/>
            <a:ext cx="7183832" cy="5854823"/>
          </a:xfrm>
          <a:prstGeom prst="rect">
            <a:avLst/>
          </a:prstGeom>
        </p:spPr>
      </p:pic>
      <p:pic>
        <p:nvPicPr>
          <p:cNvPr id="3" name="Grafik 2">
            <a:extLst>
              <a:ext uri="{FF2B5EF4-FFF2-40B4-BE49-F238E27FC236}">
                <a16:creationId xmlns:a16="http://schemas.microsoft.com/office/drawing/2014/main" id="{ABF0F851-3FCC-4108-8328-A34F2ADF9690}"/>
              </a:ext>
            </a:extLst>
          </p:cNvPr>
          <p:cNvPicPr>
            <a:picLocks noChangeAspect="1"/>
          </p:cNvPicPr>
          <p:nvPr/>
        </p:nvPicPr>
        <p:blipFill>
          <a:blip r:embed="rId3"/>
          <a:stretch>
            <a:fillRect/>
          </a:stretch>
        </p:blipFill>
        <p:spPr>
          <a:xfrm>
            <a:off x="7536633" y="1935331"/>
            <a:ext cx="4655367" cy="2734323"/>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US"/>
              <a:t>Sources: </a:t>
            </a:r>
          </a:p>
        </p:txBody>
      </p:sp>
      <p:sp>
        <p:nvSpPr>
          <p:cNvPr id="3" name="Inhaltsplatzhalter 2"/>
          <p:cNvSpPr>
            <a:spLocks noGrp="1"/>
          </p:cNvSpPr>
          <p:nvPr>
            <p:ph idx="1"/>
          </p:nvPr>
        </p:nvSpPr>
        <p:spPr/>
        <p:txBody>
          <a:bodyPr vert="horz" lIns="0" tIns="45720" rIns="0" bIns="45720" rtlCol="0" anchor="t">
            <a:normAutofit fontScale="85000" lnSpcReduction="10000"/>
          </a:bodyPr>
          <a:lstStyle/>
          <a:p>
            <a:r>
              <a:rPr lang="en-US" err="1">
                <a:latin typeface="Arial"/>
                <a:cs typeface="Arial"/>
              </a:rPr>
              <a:t>Begleitheft</a:t>
            </a:r>
            <a:r>
              <a:rPr lang="en-US">
                <a:latin typeface="Arial"/>
                <a:cs typeface="Arial"/>
              </a:rPr>
              <a:t> </a:t>
            </a:r>
            <a:r>
              <a:rPr lang="en-US" err="1">
                <a:latin typeface="Arial"/>
                <a:cs typeface="Arial"/>
              </a:rPr>
              <a:t>zur</a:t>
            </a:r>
            <a:r>
              <a:rPr lang="en-US">
                <a:latin typeface="Arial"/>
                <a:cs typeface="Arial"/>
              </a:rPr>
              <a:t> </a:t>
            </a:r>
            <a:r>
              <a:rPr lang="en-US" err="1">
                <a:latin typeface="Arial"/>
                <a:cs typeface="Arial"/>
              </a:rPr>
              <a:t>Lektüre</a:t>
            </a:r>
            <a:r>
              <a:rPr lang="en-US">
                <a:latin typeface="Arial"/>
                <a:cs typeface="Arial"/>
              </a:rPr>
              <a:t> Mother to Mother p.16, 63, 64</a:t>
            </a:r>
          </a:p>
          <a:p>
            <a:r>
              <a:rPr lang="en-US">
                <a:latin typeface="Euphemia"/>
                <a:ea typeface="+mn-lt"/>
                <a:cs typeface="Arial"/>
              </a:rPr>
              <a:t>https://www.nationalgeographic.com/culture/2019/04/how-south-africa-changed-since-apartheid-born-free-generation/</a:t>
            </a:r>
            <a:endParaRPr lang="en-US">
              <a:ea typeface="+mn-lt"/>
              <a:cs typeface="+mn-lt"/>
            </a:endParaRPr>
          </a:p>
          <a:p>
            <a:r>
              <a:rPr lang="en-US">
                <a:ea typeface="+mn-lt"/>
                <a:cs typeface="+mn-lt"/>
              </a:rPr>
              <a:t>https://www.nytimes.com/1993/08/27/world/how-american-sister-died-in-a-township.html</a:t>
            </a:r>
            <a:endParaRPr lang="en-US">
              <a:ea typeface="+mn-lt"/>
              <a:cs typeface="Arial"/>
            </a:endParaRPr>
          </a:p>
          <a:p>
            <a:r>
              <a:rPr lang="en-US">
                <a:ea typeface="+mn-lt"/>
                <a:cs typeface="+mn-lt"/>
              </a:rPr>
              <a:t>https://www.planet-wissen.de/kultur/afrika/geschichte_suedafrikas/pwieapartheid100.html</a:t>
            </a:r>
            <a:endParaRPr lang="en-US">
              <a:latin typeface="Euphemia"/>
              <a:ea typeface="+mn-lt"/>
              <a:cs typeface="Arial"/>
            </a:endParaRPr>
          </a:p>
          <a:p>
            <a:r>
              <a:rPr lang="en-US">
                <a:latin typeface="Arial"/>
                <a:ea typeface="+mn-lt"/>
                <a:cs typeface="+mn-lt"/>
              </a:rPr>
              <a:t>https://www.klett-sprachen.de/sindiwe-magona/p-1/3515</a:t>
            </a:r>
            <a:endParaRPr lang="en-US">
              <a:latin typeface="Arial"/>
              <a:ea typeface="+mn-lt"/>
              <a:cs typeface="Arial"/>
            </a:endParaRPr>
          </a:p>
          <a:p>
            <a:r>
              <a:rPr lang="en-US">
                <a:ea typeface="+mn-lt"/>
                <a:cs typeface="+mn-lt"/>
              </a:rPr>
              <a:t>https://de.wikipedia.org/wiki/Township_(S%C3%BCdafrika)</a:t>
            </a:r>
            <a:endParaRPr lang="en-US">
              <a:latin typeface="Arial"/>
              <a:ea typeface="+mn-lt"/>
              <a:cs typeface="+mn-lt"/>
            </a:endParaRPr>
          </a:p>
          <a:p>
            <a:r>
              <a:rPr lang="en-US">
                <a:ea typeface="+mn-lt"/>
                <a:cs typeface="+mn-lt"/>
              </a:rPr>
              <a:t>https://cmb-oase.de/media/image/product/2968/md/dnb-magona-mother-to-mother-tb.jpg</a:t>
            </a:r>
            <a:endParaRPr lang="en-US">
              <a:latin typeface="Arial"/>
            </a:endParaRPr>
          </a:p>
          <a:p>
            <a:r>
              <a:rPr lang="en-US">
                <a:ea typeface="+mn-lt"/>
                <a:cs typeface="+mn-lt"/>
              </a:rPr>
              <a:t>https://pbs.twimg.com/profile_images/684351510885601280/4rhr5LWR_400x400.jpg</a:t>
            </a:r>
            <a:endParaRPr lang="en-US">
              <a:latin typeface="Euphemia"/>
              <a:cs typeface="Arial"/>
            </a:endParaRPr>
          </a:p>
          <a:p>
            <a:r>
              <a:rPr lang="en-US">
                <a:ea typeface="+mn-lt"/>
                <a:cs typeface="+mn-lt"/>
              </a:rPr>
              <a:t>https://upload.wikimedia.org/wikipedia/commons/thumb/c/ca/Bantustans_in_South_Africa.svg/1200px-Bantustans_in_South_Africa.svg.png</a:t>
            </a:r>
            <a:endParaRPr lang="en-US">
              <a:latin typeface="Euphemia"/>
              <a:cs typeface="Arial"/>
            </a:endParaRPr>
          </a:p>
          <a:p>
            <a:endParaRPr lang="en-US">
              <a:latin typeface="Arial"/>
              <a:cs typeface="Arial"/>
            </a:endParaRP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r>
              <a:rPr lang="de-DE"/>
              <a:t>“Mother </a:t>
            </a:r>
            <a:r>
              <a:rPr lang="de-DE" err="1"/>
              <a:t>to</a:t>
            </a:r>
            <a:r>
              <a:rPr lang="de-DE"/>
              <a:t> Mother“</a:t>
            </a:r>
            <a:endParaRPr lang="en-US"/>
          </a:p>
        </p:txBody>
      </p:sp>
      <p:sp>
        <p:nvSpPr>
          <p:cNvPr id="14" name="Inhaltsplatzhalter 13"/>
          <p:cNvSpPr>
            <a:spLocks noGrp="1"/>
          </p:cNvSpPr>
          <p:nvPr>
            <p:ph idx="1"/>
          </p:nvPr>
        </p:nvSpPr>
        <p:spPr/>
        <p:txBody>
          <a:bodyPr vert="horz" lIns="0" tIns="45720" rIns="0" bIns="45720" rtlCol="0" anchor="t">
            <a:normAutofit fontScale="40000" lnSpcReduction="20000"/>
          </a:bodyPr>
          <a:lstStyle/>
          <a:p>
            <a:endParaRPr lang="de-DE" dirty="0"/>
          </a:p>
          <a:p>
            <a:r>
              <a:rPr lang="de-DE" dirty="0"/>
              <a:t>The </a:t>
            </a:r>
            <a:r>
              <a:rPr lang="de-DE" dirty="0" err="1"/>
              <a:t>book</a:t>
            </a:r>
            <a:r>
              <a:rPr lang="de-DE" dirty="0"/>
              <a:t> (Schader)</a:t>
            </a:r>
            <a:endParaRPr lang="de" dirty="0"/>
          </a:p>
          <a:p>
            <a:r>
              <a:rPr lang="de-DE" dirty="0"/>
              <a:t>The </a:t>
            </a:r>
            <a:r>
              <a:rPr lang="de-DE" dirty="0" err="1"/>
              <a:t>author</a:t>
            </a:r>
            <a:r>
              <a:rPr lang="de-DE" dirty="0"/>
              <a:t> (Schader)</a:t>
            </a:r>
          </a:p>
          <a:p>
            <a:pPr rtl="0"/>
            <a:r>
              <a:rPr lang="de-DE" dirty="0"/>
              <a:t>The </a:t>
            </a:r>
            <a:r>
              <a:rPr lang="de-DE" dirty="0" err="1"/>
              <a:t>background</a:t>
            </a:r>
            <a:r>
              <a:rPr lang="de-DE" dirty="0"/>
              <a:t> :</a:t>
            </a:r>
          </a:p>
          <a:p>
            <a:pPr rtl="0">
              <a:buFont typeface="Wingdings" panose="05000000000000000000" pitchFamily="2" charset="2"/>
              <a:buChar char="Ø"/>
            </a:pPr>
            <a:r>
              <a:rPr lang="de-DE" dirty="0"/>
              <a:t>The </a:t>
            </a:r>
            <a:r>
              <a:rPr lang="de-DE" dirty="0" err="1"/>
              <a:t>apartheid</a:t>
            </a:r>
            <a:r>
              <a:rPr lang="de-DE" dirty="0"/>
              <a:t> </a:t>
            </a:r>
            <a:r>
              <a:rPr lang="de-DE" dirty="0" err="1"/>
              <a:t>system</a:t>
            </a:r>
            <a:r>
              <a:rPr lang="de-DE" dirty="0"/>
              <a:t> (Rau)</a:t>
            </a:r>
          </a:p>
          <a:p>
            <a:pPr>
              <a:buFont typeface="Wingdings" panose="05000000000000000000" pitchFamily="2" charset="2"/>
              <a:buChar char="Ø"/>
            </a:pPr>
            <a:r>
              <a:rPr lang="de-DE" dirty="0"/>
              <a:t>Main </a:t>
            </a:r>
            <a:r>
              <a:rPr lang="de-DE" dirty="0" err="1"/>
              <a:t>characters</a:t>
            </a:r>
            <a:r>
              <a:rPr lang="de-DE" dirty="0"/>
              <a:t> (Brems)</a:t>
            </a:r>
          </a:p>
          <a:p>
            <a:pPr>
              <a:buFont typeface="Wingdings" panose="05000000000000000000" pitchFamily="2" charset="2"/>
              <a:buChar char="Ø"/>
            </a:pPr>
            <a:r>
              <a:rPr lang="de-DE" dirty="0"/>
              <a:t>The </a:t>
            </a:r>
            <a:r>
              <a:rPr lang="de-DE" dirty="0" err="1"/>
              <a:t>relation</a:t>
            </a:r>
            <a:r>
              <a:rPr lang="de-DE" dirty="0"/>
              <a:t> </a:t>
            </a:r>
            <a:r>
              <a:rPr lang="de-DE" dirty="0" err="1"/>
              <a:t>of</a:t>
            </a:r>
            <a:r>
              <a:rPr lang="de-DE" dirty="0"/>
              <a:t> </a:t>
            </a:r>
            <a:r>
              <a:rPr lang="de-DE" dirty="0" err="1"/>
              <a:t>apartheid</a:t>
            </a:r>
            <a:r>
              <a:rPr lang="de-DE" dirty="0"/>
              <a:t> </a:t>
            </a:r>
            <a:r>
              <a:rPr lang="de-DE" dirty="0" err="1"/>
              <a:t>to</a:t>
            </a:r>
            <a:r>
              <a:rPr lang="de-DE" dirty="0"/>
              <a:t> </a:t>
            </a:r>
            <a:r>
              <a:rPr lang="de-DE" dirty="0" err="1"/>
              <a:t>the</a:t>
            </a:r>
            <a:r>
              <a:rPr lang="de-DE" dirty="0"/>
              <a:t> </a:t>
            </a:r>
            <a:r>
              <a:rPr lang="de-DE" dirty="0" err="1"/>
              <a:t>book</a:t>
            </a:r>
            <a:r>
              <a:rPr lang="de-DE" dirty="0"/>
              <a:t>: </a:t>
            </a:r>
            <a:r>
              <a:rPr lang="de-DE" dirty="0" err="1"/>
              <a:t>AmyBiehl</a:t>
            </a:r>
            <a:r>
              <a:rPr lang="de-DE" dirty="0"/>
              <a:t> (Brems)</a:t>
            </a:r>
          </a:p>
          <a:p>
            <a:pPr>
              <a:buFont typeface="Wingdings" panose="05000000000000000000" pitchFamily="2" charset="2"/>
              <a:buChar char="Ø"/>
            </a:pPr>
            <a:r>
              <a:rPr lang="de-DE" dirty="0"/>
              <a:t>Main </a:t>
            </a:r>
            <a:r>
              <a:rPr lang="de-DE" dirty="0" err="1"/>
              <a:t>topics</a:t>
            </a:r>
            <a:r>
              <a:rPr lang="de-DE" dirty="0"/>
              <a:t> (</a:t>
            </a:r>
            <a:r>
              <a:rPr lang="de-DE" dirty="0" err="1"/>
              <a:t>Harpe</a:t>
            </a:r>
            <a:r>
              <a:rPr lang="de-DE" dirty="0"/>
              <a:t>)</a:t>
            </a:r>
          </a:p>
          <a:p>
            <a:pPr>
              <a:buFont typeface="Wingdings" panose="05000000000000000000" pitchFamily="2" charset="2"/>
              <a:buChar char="Ø"/>
            </a:pPr>
            <a:r>
              <a:rPr lang="de-DE" dirty="0"/>
              <a:t>Writing and </a:t>
            </a:r>
            <a:r>
              <a:rPr lang="de-DE" dirty="0" err="1"/>
              <a:t>language</a:t>
            </a:r>
            <a:r>
              <a:rPr lang="de-DE" dirty="0"/>
              <a:t> </a:t>
            </a:r>
            <a:r>
              <a:rPr lang="de-DE" dirty="0" err="1"/>
              <a:t>of</a:t>
            </a:r>
            <a:r>
              <a:rPr lang="de-DE" dirty="0"/>
              <a:t> </a:t>
            </a:r>
            <a:r>
              <a:rPr lang="de-DE" dirty="0" err="1"/>
              <a:t>the</a:t>
            </a:r>
            <a:r>
              <a:rPr lang="de-DE" dirty="0"/>
              <a:t> </a:t>
            </a:r>
            <a:r>
              <a:rPr lang="de-DE" dirty="0" err="1"/>
              <a:t>book</a:t>
            </a:r>
            <a:r>
              <a:rPr lang="de-DE" dirty="0"/>
              <a:t> (Grey/</a:t>
            </a:r>
            <a:r>
              <a:rPr lang="de-DE" dirty="0" err="1"/>
              <a:t>Golnik</a:t>
            </a:r>
            <a:r>
              <a:rPr lang="de-DE" dirty="0"/>
              <a:t>)</a:t>
            </a:r>
          </a:p>
          <a:p>
            <a:pPr>
              <a:buFont typeface="Wingdings" panose="05000000000000000000" pitchFamily="2" charset="2"/>
              <a:buChar char="Ø"/>
            </a:pPr>
            <a:r>
              <a:rPr lang="de-DE" dirty="0"/>
              <a:t>The </a:t>
            </a:r>
            <a:r>
              <a:rPr lang="de-DE" dirty="0" err="1"/>
              <a:t>life</a:t>
            </a:r>
            <a:r>
              <a:rPr lang="de-DE" dirty="0"/>
              <a:t> </a:t>
            </a:r>
            <a:r>
              <a:rPr lang="de-DE" dirty="0" err="1"/>
              <a:t>conditions</a:t>
            </a:r>
            <a:endParaRPr lang="de-DE" dirty="0"/>
          </a:p>
          <a:p>
            <a:pPr>
              <a:buFont typeface="Wingdings" panose="05000000000000000000" pitchFamily="2" charset="2"/>
              <a:buChar char="Ø"/>
            </a:pPr>
            <a:r>
              <a:rPr lang="de-DE" dirty="0"/>
              <a:t>The </a:t>
            </a:r>
            <a:r>
              <a:rPr lang="de-DE" dirty="0" err="1"/>
              <a:t>townships</a:t>
            </a:r>
            <a:r>
              <a:rPr lang="de-DE" dirty="0"/>
              <a:t> (</a:t>
            </a:r>
            <a:r>
              <a:rPr lang="de-DE" dirty="0" err="1"/>
              <a:t>Eftymiadou</a:t>
            </a:r>
            <a:r>
              <a:rPr lang="de-DE" dirty="0"/>
              <a:t>) </a:t>
            </a:r>
          </a:p>
          <a:p>
            <a:pPr rtl="0"/>
            <a:r>
              <a:rPr lang="de-DE" dirty="0"/>
              <a:t>The Amy Biehl </a:t>
            </a:r>
            <a:r>
              <a:rPr lang="de-DE" dirty="0" err="1"/>
              <a:t>case</a:t>
            </a:r>
            <a:r>
              <a:rPr lang="de-DE" dirty="0"/>
              <a:t> (</a:t>
            </a:r>
            <a:r>
              <a:rPr lang="de-DE" dirty="0" err="1"/>
              <a:t>Harpe</a:t>
            </a:r>
            <a:r>
              <a:rPr lang="de-DE" dirty="0"/>
              <a:t>)</a:t>
            </a:r>
          </a:p>
          <a:p>
            <a:r>
              <a:rPr lang="de-DE" dirty="0"/>
              <a:t>Sources (Kerner)</a:t>
            </a:r>
          </a:p>
          <a:p>
            <a:endParaRPr lang="de-DE" dirty="0"/>
          </a:p>
          <a:p>
            <a:pPr marL="0" indent="0">
              <a:buNone/>
            </a:pPr>
            <a:r>
              <a:rPr lang="de-DE" sz="1900" dirty="0" err="1"/>
              <a:t>correction</a:t>
            </a:r>
            <a:r>
              <a:rPr lang="de-DE" sz="1900" dirty="0"/>
              <a:t> (</a:t>
            </a:r>
            <a:r>
              <a:rPr lang="de-DE" sz="1900" dirty="0" err="1"/>
              <a:t>Golnik</a:t>
            </a:r>
            <a:r>
              <a:rPr lang="de-DE" sz="1900" dirty="0"/>
              <a:t>) - </a:t>
            </a:r>
            <a:r>
              <a:rPr lang="de-DE" sz="1900" dirty="0" err="1"/>
              <a:t>pictures</a:t>
            </a:r>
            <a:r>
              <a:rPr lang="de-DE" sz="1900" dirty="0"/>
              <a:t> (Klein)</a:t>
            </a:r>
          </a:p>
          <a:p>
            <a:pPr rtl="0"/>
            <a:endParaRPr lang="de-DE" dirty="0"/>
          </a:p>
        </p:txBody>
      </p:sp>
      <p:pic>
        <p:nvPicPr>
          <p:cNvPr id="2" name="Grafik 1">
            <a:extLst>
              <a:ext uri="{FF2B5EF4-FFF2-40B4-BE49-F238E27FC236}">
                <a16:creationId xmlns:a16="http://schemas.microsoft.com/office/drawing/2014/main" id="{F51B1B39-4C4D-4AC8-A396-AA913A541A95}"/>
              </a:ext>
            </a:extLst>
          </p:cNvPr>
          <p:cNvPicPr>
            <a:picLocks noChangeAspect="1"/>
          </p:cNvPicPr>
          <p:nvPr/>
        </p:nvPicPr>
        <p:blipFill>
          <a:blip r:embed="rId2"/>
          <a:stretch>
            <a:fillRect/>
          </a:stretch>
        </p:blipFill>
        <p:spPr>
          <a:xfrm>
            <a:off x="9154077" y="-2524"/>
            <a:ext cx="2096028" cy="1177934"/>
          </a:xfrm>
          <a:prstGeom prst="rect">
            <a:avLst/>
          </a:prstGeom>
        </p:spPr>
      </p:pic>
      <p:pic>
        <p:nvPicPr>
          <p:cNvPr id="3" name="Grafik 3" descr="Ein Bild, das draußen, Mann, Person, Foto enthält.&#10;&#10;Mit sehr hoher Zuverlässigkeit generierte Beschreibung">
            <a:extLst>
              <a:ext uri="{FF2B5EF4-FFF2-40B4-BE49-F238E27FC236}">
                <a16:creationId xmlns:a16="http://schemas.microsoft.com/office/drawing/2014/main" id="{069409E1-CFFC-4ADD-976F-BCEDE0308B41}"/>
              </a:ext>
            </a:extLst>
          </p:cNvPr>
          <p:cNvPicPr>
            <a:picLocks noChangeAspect="1"/>
          </p:cNvPicPr>
          <p:nvPr/>
        </p:nvPicPr>
        <p:blipFill>
          <a:blip r:embed="rId3"/>
          <a:stretch>
            <a:fillRect/>
          </a:stretch>
        </p:blipFill>
        <p:spPr>
          <a:xfrm>
            <a:off x="6265718" y="1828800"/>
            <a:ext cx="4942609" cy="371994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r>
              <a:rPr lang="de-DE"/>
              <a:t>Cover </a:t>
            </a:r>
            <a:r>
              <a:rPr lang="de-DE" err="1"/>
              <a:t>of</a:t>
            </a:r>
            <a:r>
              <a:rPr lang="de-DE"/>
              <a:t> “Mother </a:t>
            </a:r>
            <a:r>
              <a:rPr lang="de-DE" err="1"/>
              <a:t>to</a:t>
            </a:r>
            <a:r>
              <a:rPr lang="de-DE"/>
              <a:t> Mother“</a:t>
            </a:r>
            <a:endParaRPr lang="en-US"/>
          </a:p>
        </p:txBody>
      </p:sp>
      <p:pic>
        <p:nvPicPr>
          <p:cNvPr id="5" name="Bildplatzhalter 4" descr="Nahaufnahme von Büchern in Regalen mit weiteren Büchern unscharf im Vorder- und Hintergrund" title="Beispielbil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081" r="3081"/>
          <a:stretch>
            <a:fillRect/>
          </a:stretch>
        </p:blipFill>
        <p:spPr/>
      </p:pic>
      <p:sp>
        <p:nvSpPr>
          <p:cNvPr id="4" name="Textplatzhalter 3"/>
          <p:cNvSpPr>
            <a:spLocks noGrp="1"/>
          </p:cNvSpPr>
          <p:nvPr>
            <p:ph type="body" sz="half" idx="2"/>
          </p:nvPr>
        </p:nvSpPr>
        <p:spPr/>
        <p:txBody>
          <a:bodyPr rtlCol="0"/>
          <a:lstStyle/>
          <a:p>
            <a:pPr rtl="0"/>
            <a:r>
              <a:rPr lang="de"/>
              <a:t>Beschriftung</a:t>
            </a:r>
            <a:endParaRPr lang="en-US"/>
          </a:p>
        </p:txBody>
      </p:sp>
      <p:pic>
        <p:nvPicPr>
          <p:cNvPr id="3" name="Grafik 2">
            <a:extLst>
              <a:ext uri="{FF2B5EF4-FFF2-40B4-BE49-F238E27FC236}">
                <a16:creationId xmlns:a16="http://schemas.microsoft.com/office/drawing/2014/main" id="{EC6B4B29-F176-4964-BD85-78E5FD3F94E8}"/>
              </a:ext>
            </a:extLst>
          </p:cNvPr>
          <p:cNvPicPr>
            <a:picLocks noChangeAspect="1"/>
          </p:cNvPicPr>
          <p:nvPr/>
        </p:nvPicPr>
        <p:blipFill>
          <a:blip r:embed="rId3"/>
          <a:stretch>
            <a:fillRect/>
          </a:stretch>
        </p:blipFill>
        <p:spPr>
          <a:xfrm>
            <a:off x="943963" y="1600199"/>
            <a:ext cx="8128001" cy="4572000"/>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95A98BE-B1F6-45A5-9455-07B87FEE2D6D}"/>
              </a:ext>
            </a:extLst>
          </p:cNvPr>
          <p:cNvSpPr>
            <a:spLocks noGrp="1"/>
          </p:cNvSpPr>
          <p:nvPr>
            <p:ph type="body" sz="half" idx="2"/>
          </p:nvPr>
        </p:nvSpPr>
        <p:spPr>
          <a:xfrm>
            <a:off x="1478387" y="1838597"/>
            <a:ext cx="4682716" cy="4572000"/>
          </a:xfrm>
        </p:spPr>
        <p:txBody>
          <a:bodyPr/>
          <a:lstStyle/>
          <a:p>
            <a:r>
              <a:rPr lang="de-DE" dirty="0" err="1"/>
              <a:t>Sindiwe</a:t>
            </a:r>
            <a:r>
              <a:rPr lang="de-DE" dirty="0"/>
              <a:t> </a:t>
            </a:r>
            <a:r>
              <a:rPr lang="de-DE" dirty="0" err="1"/>
              <a:t>Magona</a:t>
            </a:r>
            <a:endParaRPr lang="de-DE" dirty="0"/>
          </a:p>
          <a:p>
            <a:r>
              <a:rPr lang="de-DE" dirty="0" err="1"/>
              <a:t>born</a:t>
            </a:r>
            <a:r>
              <a:rPr lang="de-DE" dirty="0"/>
              <a:t> 27 August 1943 in </a:t>
            </a:r>
            <a:r>
              <a:rPr lang="de-DE" dirty="0" err="1"/>
              <a:t>Gugululu</a:t>
            </a:r>
            <a:r>
              <a:rPr lang="de-DE" dirty="0"/>
              <a:t> (Transkei) South </a:t>
            </a:r>
            <a:r>
              <a:rPr lang="de-DE" dirty="0" err="1"/>
              <a:t>Africa</a:t>
            </a:r>
            <a:endParaRPr lang="de-DE" dirty="0"/>
          </a:p>
          <a:p>
            <a:r>
              <a:rPr lang="de-DE" dirty="0" err="1"/>
              <a:t>author</a:t>
            </a:r>
            <a:endParaRPr lang="de-DE" dirty="0"/>
          </a:p>
          <a:p>
            <a:r>
              <a:rPr lang="de-DE" dirty="0" err="1"/>
              <a:t>woman</a:t>
            </a:r>
            <a:r>
              <a:rPr lang="de-DE" dirty="0"/>
              <a:t> </a:t>
            </a:r>
            <a:r>
              <a:rPr lang="de-DE" dirty="0" err="1"/>
              <a:t>rights</a:t>
            </a:r>
            <a:r>
              <a:rPr lang="de-DE" dirty="0"/>
              <a:t> </a:t>
            </a:r>
            <a:r>
              <a:rPr lang="de-DE" dirty="0" err="1"/>
              <a:t>activist</a:t>
            </a:r>
            <a:r>
              <a:rPr lang="de-DE" dirty="0"/>
              <a:t> and social </a:t>
            </a:r>
            <a:r>
              <a:rPr lang="de-DE" dirty="0" err="1"/>
              <a:t>worker</a:t>
            </a:r>
            <a:endParaRPr lang="de-DE" dirty="0"/>
          </a:p>
          <a:p>
            <a:endParaRPr lang="de-DE" dirty="0"/>
          </a:p>
          <a:p>
            <a:r>
              <a:rPr lang="de-DE" dirty="0"/>
              <a:t>Master </a:t>
            </a:r>
            <a:r>
              <a:rPr lang="de-DE" dirty="0" err="1"/>
              <a:t>of</a:t>
            </a:r>
            <a:r>
              <a:rPr lang="de-DE" dirty="0"/>
              <a:t> Science and Organisational </a:t>
            </a:r>
            <a:r>
              <a:rPr lang="de-DE" dirty="0" err="1"/>
              <a:t>Social</a:t>
            </a:r>
            <a:r>
              <a:rPr lang="de-DE" dirty="0"/>
              <a:t> Work</a:t>
            </a:r>
          </a:p>
          <a:p>
            <a:r>
              <a:rPr lang="de-DE" dirty="0"/>
              <a:t>at </a:t>
            </a:r>
            <a:r>
              <a:rPr lang="de-DE" dirty="0" err="1"/>
              <a:t>the</a:t>
            </a:r>
            <a:r>
              <a:rPr lang="de-DE" dirty="0"/>
              <a:t> Columbus University</a:t>
            </a:r>
          </a:p>
          <a:p>
            <a:r>
              <a:rPr lang="de-DE" dirty="0"/>
              <a:t>in New York</a:t>
            </a:r>
          </a:p>
          <a:p>
            <a:r>
              <a:rPr lang="en-US" dirty="0"/>
              <a:t>graduated from the </a:t>
            </a:r>
            <a:r>
              <a:rPr lang="en-US" u="sng" dirty="0">
                <a:hlinkClick r:id="rId2"/>
              </a:rPr>
              <a:t>University of South Africa</a:t>
            </a:r>
            <a:endParaRPr lang="de-DE" dirty="0"/>
          </a:p>
        </p:txBody>
      </p:sp>
      <p:pic>
        <p:nvPicPr>
          <p:cNvPr id="8" name="Grafik 7">
            <a:extLst>
              <a:ext uri="{FF2B5EF4-FFF2-40B4-BE49-F238E27FC236}">
                <a16:creationId xmlns:a16="http://schemas.microsoft.com/office/drawing/2014/main" id="{496D5A15-1679-496D-B0FA-625D23A67393}"/>
              </a:ext>
            </a:extLst>
          </p:cNvPr>
          <p:cNvPicPr>
            <a:picLocks noChangeAspect="1"/>
          </p:cNvPicPr>
          <p:nvPr/>
        </p:nvPicPr>
        <p:blipFill>
          <a:blip r:embed="rId3"/>
          <a:stretch>
            <a:fillRect/>
          </a:stretch>
        </p:blipFill>
        <p:spPr>
          <a:xfrm>
            <a:off x="6845723" y="1563389"/>
            <a:ext cx="2986477" cy="4487876"/>
          </a:xfrm>
          <a:prstGeom prst="rect">
            <a:avLst/>
          </a:prstGeom>
        </p:spPr>
      </p:pic>
      <p:sp>
        <p:nvSpPr>
          <p:cNvPr id="9" name="Rechteck 8">
            <a:extLst>
              <a:ext uri="{FF2B5EF4-FFF2-40B4-BE49-F238E27FC236}">
                <a16:creationId xmlns:a16="http://schemas.microsoft.com/office/drawing/2014/main" id="{D964B7C3-91FE-4B9B-AE4F-F441914A6449}"/>
              </a:ext>
            </a:extLst>
          </p:cNvPr>
          <p:cNvSpPr/>
          <p:nvPr/>
        </p:nvSpPr>
        <p:spPr>
          <a:xfrm>
            <a:off x="1005416" y="678416"/>
            <a:ext cx="3155800" cy="546945"/>
          </a:xfrm>
          <a:prstGeom prst="rect">
            <a:avLst/>
          </a:prstGeom>
        </p:spPr>
        <p:txBody>
          <a:bodyPr wrap="none">
            <a:spAutoFit/>
          </a:bodyPr>
          <a:lstStyle/>
          <a:p>
            <a:pPr>
              <a:lnSpc>
                <a:spcPct val="90000"/>
              </a:lnSpc>
              <a:spcBef>
                <a:spcPct val="0"/>
              </a:spcBef>
            </a:pPr>
            <a:r>
              <a:rPr lang="de-DE" sz="3200" dirty="0" err="1">
                <a:latin typeface="+mj-lt"/>
                <a:ea typeface="+mj-ea"/>
                <a:cs typeface="+mj-cs"/>
              </a:rPr>
              <a:t>Sindiwe</a:t>
            </a:r>
            <a:r>
              <a:rPr lang="de-DE" sz="3200" dirty="0">
                <a:latin typeface="+mj-lt"/>
                <a:ea typeface="+mj-ea"/>
                <a:cs typeface="+mj-cs"/>
              </a:rPr>
              <a:t> </a:t>
            </a:r>
            <a:r>
              <a:rPr lang="de-DE" sz="3200" dirty="0" err="1">
                <a:latin typeface="+mj-lt"/>
                <a:ea typeface="+mj-ea"/>
                <a:cs typeface="+mj-cs"/>
              </a:rPr>
              <a:t>Magona</a:t>
            </a:r>
            <a:endParaRPr lang="de-DE" sz="3200" dirty="0">
              <a:latin typeface="+mj-lt"/>
              <a:ea typeface="+mj-ea"/>
              <a:cs typeface="+mj-cs"/>
            </a:endParaRPr>
          </a:p>
        </p:txBody>
      </p:sp>
    </p:spTree>
    <p:extLst>
      <p:ext uri="{BB962C8B-B14F-4D97-AF65-F5344CB8AC3E}">
        <p14:creationId xmlns:p14="http://schemas.microsoft.com/office/powerpoint/2010/main" val="34660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r>
              <a:rPr lang="en-US" dirty="0"/>
              <a:t>Apartheid in South Africa</a:t>
            </a:r>
          </a:p>
        </p:txBody>
      </p:sp>
      <p:sp>
        <p:nvSpPr>
          <p:cNvPr id="4" name="Textplatzhalter 3"/>
          <p:cNvSpPr>
            <a:spLocks noGrp="1"/>
          </p:cNvSpPr>
          <p:nvPr>
            <p:ph type="body" sz="half" idx="2"/>
          </p:nvPr>
        </p:nvSpPr>
        <p:spPr>
          <a:xfrm>
            <a:off x="1104899" y="1600200"/>
            <a:ext cx="9980681" cy="3371045"/>
          </a:xfrm>
        </p:spPr>
        <p:txBody>
          <a:bodyPr rtlCol="0">
            <a:normAutofit/>
          </a:bodyPr>
          <a:lstStyle/>
          <a:p>
            <a:pPr hangingPunct="0">
              <a:buSzPct val="45000"/>
              <a:buFont typeface="StarSymbol"/>
              <a:buChar char="●"/>
              <a:defRPr sz="1800"/>
            </a:pPr>
            <a:r>
              <a:rPr lang="en-US">
                <a:latin typeface="Arial" pitchFamily="18"/>
                <a:ea typeface="Microsoft YaHei" pitchFamily="2"/>
                <a:cs typeface="Arial" pitchFamily="2"/>
              </a:rPr>
              <a:t> “Apartheid” (separation in Afrikaans)</a:t>
            </a:r>
          </a:p>
          <a:p>
            <a:pPr hangingPunct="0">
              <a:buSzPct val="45000"/>
              <a:buFont typeface="StarSymbol"/>
              <a:buChar char="●"/>
              <a:defRPr sz="1800"/>
            </a:pPr>
            <a:r>
              <a:rPr lang="en-US">
                <a:latin typeface="Arial" pitchFamily="18"/>
                <a:ea typeface="Microsoft YaHei" pitchFamily="2"/>
                <a:cs typeface="Arial" pitchFamily="2"/>
              </a:rPr>
              <a:t> enforced racial discrimination and segregation in all areas of life:  </a:t>
            </a:r>
          </a:p>
          <a:p>
            <a:pPr hangingPunct="0">
              <a:buSzPct val="45000"/>
              <a:buFont typeface="StarSymbol"/>
              <a:buChar char="●"/>
              <a:defRPr sz="1800"/>
            </a:pPr>
            <a:r>
              <a:rPr lang="en-US" sz="1600">
                <a:latin typeface="Arial" pitchFamily="18"/>
                <a:ea typeface="Microsoft YaHei" pitchFamily="2"/>
                <a:cs typeface="Arial" pitchFamily="2"/>
              </a:rPr>
              <a:t> → dividing in four different groups and separation by law                                </a:t>
            </a:r>
          </a:p>
          <a:p>
            <a:pPr hangingPunct="0">
              <a:buSzPct val="45000"/>
              <a:buFont typeface="StarSymbol"/>
              <a:buChar char="●"/>
              <a:defRPr sz="1800"/>
            </a:pPr>
            <a:r>
              <a:rPr lang="en-US" sz="1600">
                <a:latin typeface="Arial" pitchFamily="18"/>
                <a:ea typeface="Microsoft YaHei" pitchFamily="2"/>
                <a:cs typeface="Arial" pitchFamily="2"/>
              </a:rPr>
              <a:t> → “whites” had the supremacy over the others   </a:t>
            </a:r>
          </a:p>
          <a:p>
            <a:pPr hangingPunct="0">
              <a:buSzPct val="45000"/>
              <a:buFont typeface="StarSymbol"/>
              <a:buChar char="●"/>
              <a:defRPr sz="1800"/>
            </a:pPr>
            <a:r>
              <a:rPr lang="en-US">
                <a:latin typeface="Arial" pitchFamily="18"/>
                <a:ea typeface="Microsoft YaHei" pitchFamily="2"/>
                <a:cs typeface="Arial" pitchFamily="2"/>
              </a:rPr>
              <a:t> officially made law in 1948</a:t>
            </a:r>
          </a:p>
          <a:p>
            <a:pPr hangingPunct="0">
              <a:buSzPct val="45000"/>
              <a:buFont typeface="StarSymbol"/>
              <a:buChar char="●"/>
              <a:defRPr sz="1800"/>
            </a:pPr>
            <a:r>
              <a:rPr lang="en-US">
                <a:latin typeface="Arial" pitchFamily="18"/>
                <a:ea typeface="Microsoft YaHei" pitchFamily="2"/>
                <a:cs typeface="Arial" pitchFamily="2"/>
              </a:rPr>
              <a:t> ended in 1994  </a:t>
            </a:r>
          </a:p>
          <a:p>
            <a:pPr hangingPunct="0">
              <a:buSzPct val="45000"/>
              <a:buFont typeface="StarSymbol"/>
              <a:buChar char="●"/>
              <a:defRPr sz="1800"/>
            </a:pPr>
            <a:r>
              <a:rPr lang="en-US">
                <a:latin typeface="Arial" pitchFamily="18"/>
                <a:ea typeface="Microsoft YaHei" pitchFamily="2"/>
                <a:cs typeface="Arial" pitchFamily="2"/>
              </a:rPr>
              <a:t> Nelson Mandela was one of the main leaders                              </a:t>
            </a:r>
          </a:p>
          <a:p>
            <a:pPr hangingPunct="0">
              <a:buSzPct val="45000"/>
              <a:buFont typeface="StarSymbol"/>
              <a:buChar char="●"/>
              <a:defRPr sz="1800"/>
            </a:pPr>
            <a:r>
              <a:rPr lang="en-US">
                <a:latin typeface="Arial" pitchFamily="18"/>
                <a:ea typeface="Microsoft YaHei" pitchFamily="2"/>
                <a:cs typeface="Arial" pitchFamily="2"/>
              </a:rPr>
              <a:t> → became the first black and democratically elected president, fought for equality and the end of Apartheid</a:t>
            </a:r>
            <a:endParaRPr lang="en-US"/>
          </a:p>
        </p:txBody>
      </p:sp>
      <p:pic>
        <p:nvPicPr>
          <p:cNvPr id="8" name="Grafik 7">
            <a:extLst>
              <a:ext uri="{FF2B5EF4-FFF2-40B4-BE49-F238E27FC236}">
                <a16:creationId xmlns:a16="http://schemas.microsoft.com/office/drawing/2014/main" id="{FC14271F-4058-4C3B-80AA-6435C2701278}"/>
              </a:ext>
            </a:extLst>
          </p:cNvPr>
          <p:cNvPicPr>
            <a:picLocks noChangeAspect="1"/>
          </p:cNvPicPr>
          <p:nvPr/>
        </p:nvPicPr>
        <p:blipFill>
          <a:blip r:embed="rId2"/>
          <a:stretch>
            <a:fillRect/>
          </a:stretch>
        </p:blipFill>
        <p:spPr>
          <a:xfrm>
            <a:off x="8435072" y="4971245"/>
            <a:ext cx="3022526" cy="1696607"/>
          </a:xfrm>
          <a:prstGeom prst="rect">
            <a:avLst/>
          </a:prstGeom>
        </p:spPr>
      </p:pic>
      <p:pic>
        <p:nvPicPr>
          <p:cNvPr id="9" name="Grafik 8">
            <a:extLst>
              <a:ext uri="{FF2B5EF4-FFF2-40B4-BE49-F238E27FC236}">
                <a16:creationId xmlns:a16="http://schemas.microsoft.com/office/drawing/2014/main" id="{5E83AE04-3383-4B8E-91D8-CC166F723978}"/>
              </a:ext>
            </a:extLst>
          </p:cNvPr>
          <p:cNvPicPr>
            <a:picLocks noChangeAspect="1"/>
          </p:cNvPicPr>
          <p:nvPr/>
        </p:nvPicPr>
        <p:blipFill>
          <a:blip r:embed="rId3"/>
          <a:stretch>
            <a:fillRect/>
          </a:stretch>
        </p:blipFill>
        <p:spPr>
          <a:xfrm>
            <a:off x="8184373" y="1600200"/>
            <a:ext cx="3151905" cy="2243522"/>
          </a:xfrm>
          <a:prstGeom prst="rect">
            <a:avLst/>
          </a:prstGeom>
        </p:spPr>
      </p:pic>
    </p:spTree>
    <p:extLst>
      <p:ext uri="{BB962C8B-B14F-4D97-AF65-F5344CB8AC3E}">
        <p14:creationId xmlns:p14="http://schemas.microsoft.com/office/powerpoint/2010/main" val="324918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6F84C-88F0-4211-AC48-3144187E75A3}"/>
              </a:ext>
            </a:extLst>
          </p:cNvPr>
          <p:cNvSpPr>
            <a:spLocks noGrp="1"/>
          </p:cNvSpPr>
          <p:nvPr>
            <p:ph type="title"/>
          </p:nvPr>
        </p:nvSpPr>
        <p:spPr/>
        <p:txBody>
          <a:bodyPr/>
          <a:lstStyle/>
          <a:p>
            <a:r>
              <a:rPr lang="de-DE" dirty="0"/>
              <a:t>Main </a:t>
            </a:r>
            <a:r>
              <a:rPr lang="de-DE" dirty="0" err="1"/>
              <a:t>characters</a:t>
            </a:r>
            <a:r>
              <a:rPr lang="de-DE" dirty="0"/>
              <a:t>: </a:t>
            </a:r>
            <a:r>
              <a:rPr lang="de-DE" dirty="0" err="1"/>
              <a:t>Mandisa</a:t>
            </a:r>
            <a:r>
              <a:rPr lang="de-DE" dirty="0"/>
              <a:t> and </a:t>
            </a:r>
            <a:r>
              <a:rPr lang="de-DE" dirty="0" err="1"/>
              <a:t>Mxolisi</a:t>
            </a:r>
            <a:r>
              <a:rPr lang="de-DE" dirty="0"/>
              <a:t> </a:t>
            </a:r>
          </a:p>
        </p:txBody>
      </p:sp>
      <p:sp>
        <p:nvSpPr>
          <p:cNvPr id="3" name="Inhaltsplatzhalter 2">
            <a:extLst>
              <a:ext uri="{FF2B5EF4-FFF2-40B4-BE49-F238E27FC236}">
                <a16:creationId xmlns:a16="http://schemas.microsoft.com/office/drawing/2014/main" id="{158B4FC2-89C1-433F-B645-93076014D40A}"/>
              </a:ext>
            </a:extLst>
          </p:cNvPr>
          <p:cNvSpPr>
            <a:spLocks noGrp="1"/>
          </p:cNvSpPr>
          <p:nvPr>
            <p:ph sz="half" idx="1"/>
          </p:nvPr>
        </p:nvSpPr>
        <p:spPr/>
        <p:txBody>
          <a:bodyPr vert="horz" lIns="0" tIns="45720" rIns="0" bIns="45720" rtlCol="0" anchor="t">
            <a:normAutofit/>
          </a:bodyPr>
          <a:lstStyle/>
          <a:p>
            <a:pPr marL="0" indent="0">
              <a:buNone/>
            </a:pPr>
            <a:r>
              <a:rPr lang="de-DE" dirty="0" err="1"/>
              <a:t>Mandisa</a:t>
            </a:r>
            <a:r>
              <a:rPr lang="de-DE" dirty="0"/>
              <a:t> </a:t>
            </a:r>
          </a:p>
          <a:p>
            <a:r>
              <a:rPr lang="de-DE" dirty="0">
                <a:ea typeface="+mn-lt"/>
                <a:cs typeface="+mn-lt"/>
              </a:rPr>
              <a:t>i</a:t>
            </a:r>
            <a:r>
              <a:rPr lang="en-US" dirty="0">
                <a:ea typeface="+mn-lt"/>
                <a:cs typeface="+mn-lt"/>
              </a:rPr>
              <a:t>s the first-person narrator</a:t>
            </a:r>
          </a:p>
          <a:p>
            <a:r>
              <a:rPr lang="en-US" dirty="0">
                <a:ea typeface="+mn-lt"/>
                <a:cs typeface="+mn-lt"/>
              </a:rPr>
              <a:t>the mother of the murderer (Mxolisi)</a:t>
            </a:r>
          </a:p>
          <a:p>
            <a:r>
              <a:rPr lang="en-US" dirty="0">
                <a:ea typeface="+mn-lt"/>
                <a:cs typeface="+mn-lt"/>
              </a:rPr>
              <a:t>has three kids by three husbands </a:t>
            </a:r>
            <a:br>
              <a:rPr lang="en-US" dirty="0">
                <a:ea typeface="+mn-lt"/>
                <a:cs typeface="+mn-lt"/>
              </a:rPr>
            </a:br>
            <a:r>
              <a:rPr lang="en-US" dirty="0">
                <a:ea typeface="+mn-lt"/>
                <a:cs typeface="+mn-lt"/>
              </a:rPr>
              <a:t>she writes a letter to Linda Biehl (Amy Biehl’s mother) </a:t>
            </a:r>
          </a:p>
          <a:p>
            <a:r>
              <a:rPr lang="en-US" dirty="0">
                <a:ea typeface="+mn-lt"/>
                <a:cs typeface="+mn-lt"/>
              </a:rPr>
              <a:t>tells in her book about growing up with the Apartheid system </a:t>
            </a:r>
          </a:p>
          <a:p>
            <a:r>
              <a:rPr lang="en-US" dirty="0">
                <a:ea typeface="+mn-lt"/>
                <a:cs typeface="+mn-lt"/>
              </a:rPr>
              <a:t>feels responsible for her son's </a:t>
            </a:r>
            <a:r>
              <a:rPr lang="en-US" dirty="0" err="1">
                <a:ea typeface="+mn-lt"/>
                <a:cs typeface="+mn-lt"/>
              </a:rPr>
              <a:t>behaviour</a:t>
            </a:r>
            <a:r>
              <a:rPr lang="en-US" dirty="0">
                <a:ea typeface="+mn-lt"/>
                <a:cs typeface="+mn-lt"/>
              </a:rPr>
              <a:t> </a:t>
            </a:r>
            <a:endParaRPr lang="en-US" dirty="0"/>
          </a:p>
        </p:txBody>
      </p:sp>
      <p:sp>
        <p:nvSpPr>
          <p:cNvPr id="4" name="Inhaltsplatzhalter 3">
            <a:extLst>
              <a:ext uri="{FF2B5EF4-FFF2-40B4-BE49-F238E27FC236}">
                <a16:creationId xmlns:a16="http://schemas.microsoft.com/office/drawing/2014/main" id="{1307097A-C1EE-4EA2-8246-50A3A69A90A6}"/>
              </a:ext>
            </a:extLst>
          </p:cNvPr>
          <p:cNvSpPr>
            <a:spLocks noGrp="1"/>
          </p:cNvSpPr>
          <p:nvPr>
            <p:ph sz="half" idx="2"/>
          </p:nvPr>
        </p:nvSpPr>
        <p:spPr/>
        <p:txBody>
          <a:bodyPr vert="horz" lIns="0" tIns="45720" rIns="0" bIns="45720" rtlCol="0" anchor="t">
            <a:normAutofit/>
          </a:bodyPr>
          <a:lstStyle/>
          <a:p>
            <a:pPr marL="0" indent="0">
              <a:buNone/>
            </a:pPr>
            <a:r>
              <a:rPr lang="de-DE" dirty="0" err="1"/>
              <a:t>Mxolisi</a:t>
            </a:r>
            <a:r>
              <a:rPr lang="de-DE" dirty="0"/>
              <a:t> </a:t>
            </a:r>
          </a:p>
          <a:p>
            <a:r>
              <a:rPr lang="en-US" dirty="0" err="1">
                <a:ea typeface="+mn-lt"/>
                <a:cs typeface="+mn-lt"/>
              </a:rPr>
              <a:t>Mandisas</a:t>
            </a:r>
            <a:r>
              <a:rPr lang="en-US" dirty="0">
                <a:ea typeface="+mn-lt"/>
                <a:cs typeface="+mn-lt"/>
              </a:rPr>
              <a:t> eldest son</a:t>
            </a:r>
            <a:br>
              <a:rPr lang="en-US" dirty="0">
                <a:ea typeface="+mn-lt"/>
                <a:cs typeface="+mn-lt"/>
              </a:rPr>
            </a:br>
            <a:r>
              <a:rPr lang="en-US" dirty="0">
                <a:ea typeface="+mn-lt"/>
                <a:cs typeface="+mn-lt"/>
              </a:rPr>
              <a:t> </a:t>
            </a:r>
            <a:endParaRPr lang="de-DE" dirty="0">
              <a:ea typeface="+mn-lt"/>
              <a:cs typeface="+mn-lt"/>
            </a:endParaRPr>
          </a:p>
          <a:p>
            <a:r>
              <a:rPr lang="en-US" dirty="0">
                <a:ea typeface="+mn-lt"/>
                <a:cs typeface="+mn-lt"/>
              </a:rPr>
              <a:t>Son of China</a:t>
            </a:r>
          </a:p>
          <a:p>
            <a:r>
              <a:rPr lang="en-US" dirty="0">
                <a:ea typeface="+mn-lt"/>
                <a:cs typeface="+mn-lt"/>
              </a:rPr>
              <a:t>his origin name is “</a:t>
            </a:r>
            <a:r>
              <a:rPr lang="en-US" dirty="0" err="1">
                <a:ea typeface="+mn-lt"/>
                <a:cs typeface="+mn-lt"/>
              </a:rPr>
              <a:t>Hlumelo</a:t>
            </a:r>
            <a:r>
              <a:rPr lang="en-US" dirty="0">
                <a:ea typeface="+mn-lt"/>
                <a:cs typeface="+mn-lt"/>
              </a:rPr>
              <a:t>”</a:t>
            </a:r>
          </a:p>
          <a:p>
            <a:r>
              <a:rPr lang="en-US" dirty="0">
                <a:ea typeface="+mn-lt"/>
                <a:cs typeface="+mn-lt"/>
              </a:rPr>
              <a:t>also had experience with the Apartheid system (his friends were killed by police)</a:t>
            </a:r>
          </a:p>
          <a:p>
            <a:r>
              <a:rPr lang="en-US" dirty="0">
                <a:ea typeface="+mn-lt"/>
                <a:cs typeface="+mn-lt"/>
              </a:rPr>
              <a:t>is responsible for Amy </a:t>
            </a:r>
            <a:r>
              <a:rPr lang="en-US" dirty="0" err="1">
                <a:ea typeface="+mn-lt"/>
                <a:cs typeface="+mn-lt"/>
              </a:rPr>
              <a:t>Biehls</a:t>
            </a:r>
            <a:r>
              <a:rPr lang="en-US" dirty="0">
                <a:ea typeface="+mn-lt"/>
                <a:cs typeface="+mn-lt"/>
              </a:rPr>
              <a:t> death</a:t>
            </a:r>
          </a:p>
          <a:p>
            <a:r>
              <a:rPr lang="en-US" dirty="0">
                <a:ea typeface="+mn-lt"/>
                <a:cs typeface="+mn-lt"/>
              </a:rPr>
              <a:t>is an anti-white activist </a:t>
            </a:r>
            <a:br>
              <a:rPr lang="en-US" dirty="0">
                <a:ea typeface="+mn-lt"/>
                <a:cs typeface="+mn-lt"/>
              </a:rPr>
            </a:br>
            <a:br>
              <a:rPr lang="en-US" dirty="0">
                <a:ea typeface="+mn-lt"/>
                <a:cs typeface="+mn-lt"/>
              </a:rPr>
            </a:br>
            <a:endParaRPr lang="de-DE" dirty="0"/>
          </a:p>
        </p:txBody>
      </p:sp>
    </p:spTree>
    <p:extLst>
      <p:ext uri="{BB962C8B-B14F-4D97-AF65-F5344CB8AC3E}">
        <p14:creationId xmlns:p14="http://schemas.microsoft.com/office/powerpoint/2010/main" val="160972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BEDFD-403B-4032-8696-C5B0303B0A2A}"/>
              </a:ext>
            </a:extLst>
          </p:cNvPr>
          <p:cNvSpPr>
            <a:spLocks noGrp="1"/>
          </p:cNvSpPr>
          <p:nvPr>
            <p:ph type="title"/>
          </p:nvPr>
        </p:nvSpPr>
        <p:spPr/>
        <p:txBody>
          <a:bodyPr/>
          <a:lstStyle/>
          <a:p>
            <a:r>
              <a:rPr lang="de-DE" dirty="0"/>
              <a:t>Main </a:t>
            </a:r>
            <a:r>
              <a:rPr lang="de-DE" dirty="0" err="1"/>
              <a:t>characters</a:t>
            </a:r>
            <a:r>
              <a:rPr lang="de-DE" dirty="0"/>
              <a:t>: Amy Biehl and Linda Biehl</a:t>
            </a:r>
          </a:p>
        </p:txBody>
      </p:sp>
      <p:sp>
        <p:nvSpPr>
          <p:cNvPr id="3" name="Inhaltsplatzhalter 2">
            <a:extLst>
              <a:ext uri="{FF2B5EF4-FFF2-40B4-BE49-F238E27FC236}">
                <a16:creationId xmlns:a16="http://schemas.microsoft.com/office/drawing/2014/main" id="{E14CD9D9-5F50-4CE5-B081-A807630C6D79}"/>
              </a:ext>
            </a:extLst>
          </p:cNvPr>
          <p:cNvSpPr>
            <a:spLocks noGrp="1"/>
          </p:cNvSpPr>
          <p:nvPr>
            <p:ph sz="half" idx="1"/>
          </p:nvPr>
        </p:nvSpPr>
        <p:spPr/>
        <p:txBody>
          <a:bodyPr vert="horz" lIns="0" tIns="45720" rIns="0" bIns="45720" rtlCol="0" anchor="t">
            <a:normAutofit/>
          </a:bodyPr>
          <a:lstStyle/>
          <a:p>
            <a:pPr marL="0" indent="0">
              <a:buNone/>
            </a:pPr>
            <a:r>
              <a:rPr lang="de-DE" dirty="0"/>
              <a:t>Amy Biehl </a:t>
            </a:r>
          </a:p>
          <a:p>
            <a:r>
              <a:rPr lang="en-US" dirty="0">
                <a:ea typeface="+mn-lt"/>
                <a:cs typeface="+mn-lt"/>
              </a:rPr>
              <a:t>was an anti-apartheid activist</a:t>
            </a:r>
          </a:p>
          <a:p>
            <a:r>
              <a:rPr lang="en-US" dirty="0">
                <a:ea typeface="+mn-lt"/>
                <a:cs typeface="+mn-lt"/>
              </a:rPr>
              <a:t>was a scholar in the Fulbright Program </a:t>
            </a:r>
          </a:p>
          <a:p>
            <a:r>
              <a:rPr lang="en-US" dirty="0">
                <a:ea typeface="+mn-lt"/>
                <a:cs typeface="+mn-lt"/>
              </a:rPr>
              <a:t>was a white American woman killed by a mob in </a:t>
            </a:r>
            <a:r>
              <a:rPr lang="en-US" dirty="0" err="1">
                <a:ea typeface="+mn-lt"/>
                <a:cs typeface="+mn-lt"/>
              </a:rPr>
              <a:t>Gugulethu</a:t>
            </a:r>
            <a:endParaRPr lang="en-US" dirty="0">
              <a:ea typeface="+mn-lt"/>
              <a:cs typeface="+mn-lt"/>
            </a:endParaRPr>
          </a:p>
          <a:p>
            <a:r>
              <a:rPr lang="en-US" dirty="0">
                <a:ea typeface="+mn-lt"/>
                <a:cs typeface="+mn-lt"/>
              </a:rPr>
              <a:t>had friends from Cape Town</a:t>
            </a:r>
            <a:br>
              <a:rPr lang="en-US" dirty="0">
                <a:ea typeface="+mn-lt"/>
                <a:cs typeface="+mn-lt"/>
              </a:rPr>
            </a:br>
            <a:r>
              <a:rPr lang="en-US" dirty="0">
                <a:ea typeface="+mn-lt"/>
                <a:cs typeface="+mn-lt"/>
              </a:rPr>
              <a:t> </a:t>
            </a:r>
            <a:br>
              <a:rPr lang="en-US" dirty="0">
                <a:ea typeface="+mn-lt"/>
                <a:cs typeface="+mn-lt"/>
              </a:rPr>
            </a:br>
            <a:endParaRPr lang="en-US" dirty="0">
              <a:ea typeface="+mn-lt"/>
              <a:cs typeface="+mn-lt"/>
            </a:endParaRPr>
          </a:p>
        </p:txBody>
      </p:sp>
      <p:sp>
        <p:nvSpPr>
          <p:cNvPr id="4" name="Inhaltsplatzhalter 3">
            <a:extLst>
              <a:ext uri="{FF2B5EF4-FFF2-40B4-BE49-F238E27FC236}">
                <a16:creationId xmlns:a16="http://schemas.microsoft.com/office/drawing/2014/main" id="{8D099033-64A4-4DDD-8E80-31600843819C}"/>
              </a:ext>
            </a:extLst>
          </p:cNvPr>
          <p:cNvSpPr>
            <a:spLocks noGrp="1"/>
          </p:cNvSpPr>
          <p:nvPr>
            <p:ph sz="half" idx="2"/>
          </p:nvPr>
        </p:nvSpPr>
        <p:spPr/>
        <p:txBody>
          <a:bodyPr vert="horz" lIns="0" tIns="45720" rIns="0" bIns="45720" rtlCol="0" anchor="t">
            <a:normAutofit/>
          </a:bodyPr>
          <a:lstStyle/>
          <a:p>
            <a:pPr marL="0" indent="0">
              <a:buNone/>
            </a:pPr>
            <a:r>
              <a:rPr lang="de-DE" dirty="0"/>
              <a:t>Linda Biehl </a:t>
            </a:r>
          </a:p>
          <a:p>
            <a:r>
              <a:rPr lang="en-US" dirty="0">
                <a:ea typeface="+mn-lt"/>
                <a:cs typeface="+mn-lt"/>
              </a:rPr>
              <a:t>is the mother of Amy Biehl</a:t>
            </a:r>
          </a:p>
          <a:p>
            <a:r>
              <a:rPr lang="en-US" dirty="0">
                <a:ea typeface="+mn-lt"/>
                <a:cs typeface="+mn-lt"/>
              </a:rPr>
              <a:t>is the receiver of </a:t>
            </a:r>
            <a:r>
              <a:rPr lang="en-US" dirty="0" err="1">
                <a:ea typeface="+mn-lt"/>
                <a:cs typeface="+mn-lt"/>
              </a:rPr>
              <a:t>Mandisas</a:t>
            </a:r>
            <a:r>
              <a:rPr lang="en-US" dirty="0">
                <a:ea typeface="+mn-lt"/>
                <a:cs typeface="+mn-lt"/>
              </a:rPr>
              <a:t> letters</a:t>
            </a:r>
          </a:p>
          <a:p>
            <a:r>
              <a:rPr lang="en-US" dirty="0">
                <a:ea typeface="+mn-lt"/>
                <a:cs typeface="+mn-lt"/>
              </a:rPr>
              <a:t>isn’t directly mentioned in the book</a:t>
            </a:r>
            <a:endParaRPr lang="de-DE" dirty="0"/>
          </a:p>
        </p:txBody>
      </p:sp>
    </p:spTree>
    <p:extLst>
      <p:ext uri="{BB962C8B-B14F-4D97-AF65-F5344CB8AC3E}">
        <p14:creationId xmlns:p14="http://schemas.microsoft.com/office/powerpoint/2010/main" val="35997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2E0D-2723-4772-8D65-286BC5B22E48}"/>
              </a:ext>
            </a:extLst>
          </p:cNvPr>
          <p:cNvSpPr>
            <a:spLocks noGrp="1"/>
          </p:cNvSpPr>
          <p:nvPr>
            <p:ph type="title"/>
          </p:nvPr>
        </p:nvSpPr>
        <p:spPr/>
        <p:txBody>
          <a:bodyPr/>
          <a:lstStyle/>
          <a:p>
            <a:r>
              <a:rPr lang="en-US"/>
              <a:t>Amy Biehl case​</a:t>
            </a:r>
            <a:br>
              <a:rPr lang="en-US"/>
            </a:br>
            <a:r>
              <a:rPr lang="en-US"/>
              <a:t>​</a:t>
            </a:r>
            <a:endParaRPr lang="de-DE"/>
          </a:p>
        </p:txBody>
      </p:sp>
      <p:sp>
        <p:nvSpPr>
          <p:cNvPr id="4" name="Textplatzhalter 3">
            <a:extLst>
              <a:ext uri="{FF2B5EF4-FFF2-40B4-BE49-F238E27FC236}">
                <a16:creationId xmlns:a16="http://schemas.microsoft.com/office/drawing/2014/main" id="{FD4381D7-23C3-46D1-857B-52B422517C44}"/>
              </a:ext>
            </a:extLst>
          </p:cNvPr>
          <p:cNvSpPr>
            <a:spLocks noGrp="1"/>
          </p:cNvSpPr>
          <p:nvPr>
            <p:ph type="body" sz="half" idx="2"/>
          </p:nvPr>
        </p:nvSpPr>
        <p:spPr/>
        <p:txBody>
          <a:bodyPr/>
          <a:lstStyle/>
          <a:p>
            <a:r>
              <a:rPr lang="de-DE"/>
              <a:t>  </a:t>
            </a:r>
          </a:p>
        </p:txBody>
      </p:sp>
      <p:sp>
        <p:nvSpPr>
          <p:cNvPr id="5" name="Rechteck 4">
            <a:extLst>
              <a:ext uri="{FF2B5EF4-FFF2-40B4-BE49-F238E27FC236}">
                <a16:creationId xmlns:a16="http://schemas.microsoft.com/office/drawing/2014/main" id="{EA847AD5-5731-4217-A9CC-A607DE800D6A}"/>
              </a:ext>
            </a:extLst>
          </p:cNvPr>
          <p:cNvSpPr/>
          <p:nvPr/>
        </p:nvSpPr>
        <p:spPr>
          <a:xfrm>
            <a:off x="5974813" y="3244334"/>
            <a:ext cx="242374" cy="369332"/>
          </a:xfrm>
          <a:prstGeom prst="rect">
            <a:avLst/>
          </a:prstGeom>
        </p:spPr>
        <p:txBody>
          <a:bodyPr wrap="none">
            <a:spAutoFit/>
          </a:bodyPr>
          <a:lstStyle/>
          <a:p>
            <a:r>
              <a:rPr lang="de-DE">
                <a:solidFill>
                  <a:srgbClr val="000000"/>
                </a:solidFill>
                <a:latin typeface="Times New Roman" panose="02020603050405020304" pitchFamily="18" charset="0"/>
              </a:rPr>
              <a:t> </a:t>
            </a:r>
            <a:endParaRPr lang="de-DE"/>
          </a:p>
        </p:txBody>
      </p:sp>
      <p:sp>
        <p:nvSpPr>
          <p:cNvPr id="6" name="Rechteck 5">
            <a:extLst>
              <a:ext uri="{FF2B5EF4-FFF2-40B4-BE49-F238E27FC236}">
                <a16:creationId xmlns:a16="http://schemas.microsoft.com/office/drawing/2014/main" id="{9515FF9B-2EA5-447C-A560-FC7B16F1169A}"/>
              </a:ext>
            </a:extLst>
          </p:cNvPr>
          <p:cNvSpPr/>
          <p:nvPr/>
        </p:nvSpPr>
        <p:spPr>
          <a:xfrm>
            <a:off x="4989582" y="1930727"/>
            <a:ext cx="6096000" cy="2308324"/>
          </a:xfrm>
          <a:prstGeom prst="rect">
            <a:avLst/>
          </a:prstGeom>
        </p:spPr>
        <p:txBody>
          <a:bodyPr anchor="t">
            <a:spAutoFit/>
          </a:bodyPr>
          <a:lstStyle/>
          <a:p>
            <a:pPr fontAlgn="base">
              <a:buFont typeface="Arial" panose="020B0604020202020204" pitchFamily="34" charset="0"/>
              <a:buChar char="•"/>
            </a:pPr>
            <a:r>
              <a:rPr lang="en-US">
                <a:solidFill>
                  <a:srgbClr val="000000"/>
                </a:solidFill>
                <a:latin typeface="Arial"/>
                <a:cs typeface="Arial"/>
              </a:rPr>
              <a:t> American graduate of Stanford University</a:t>
            </a:r>
          </a:p>
          <a:p>
            <a:pPr fontAlgn="base">
              <a:buFont typeface="Arial" panose="020B0604020202020204" pitchFamily="34" charset="0"/>
              <a:buChar char="•"/>
            </a:pPr>
            <a:r>
              <a:rPr lang="en-US">
                <a:solidFill>
                  <a:srgbClr val="000000"/>
                </a:solidFill>
                <a:latin typeface="Arial" panose="020B0604020202020204" pitchFamily="34" charset="0"/>
              </a:rPr>
              <a:t> anti-Apartheid activist in South Africa​</a:t>
            </a:r>
          </a:p>
          <a:p>
            <a:pPr fontAlgn="base">
              <a:buFont typeface="Arial" panose="020B0604020202020204" pitchFamily="34" charset="0"/>
              <a:buChar char="•"/>
            </a:pPr>
            <a:r>
              <a:rPr lang="en-US">
                <a:solidFill>
                  <a:srgbClr val="000000"/>
                </a:solidFill>
                <a:latin typeface="Arial" panose="020B0604020202020204" pitchFamily="34" charset="0"/>
              </a:rPr>
              <a:t> murdered by Cape Town residents​</a:t>
            </a:r>
          </a:p>
          <a:p>
            <a:pPr fontAlgn="base">
              <a:buFont typeface="Arial" panose="020B0604020202020204" pitchFamily="34" charset="0"/>
              <a:buChar char="•"/>
            </a:pPr>
            <a:r>
              <a:rPr lang="en-US">
                <a:solidFill>
                  <a:srgbClr val="000000"/>
                </a:solidFill>
                <a:latin typeface="Arial" panose="020B0604020202020204" pitchFamily="34" charset="0"/>
              </a:rPr>
              <a:t> murderers were pardoned by the “Truth and Reconciliation Commission”​</a:t>
            </a:r>
          </a:p>
          <a:p>
            <a:pPr fontAlgn="base">
              <a:buFont typeface="Arial" panose="020B0604020202020204" pitchFamily="34" charset="0"/>
              <a:buChar char="•"/>
            </a:pPr>
            <a:r>
              <a:rPr lang="en-US">
                <a:solidFill>
                  <a:srgbClr val="000000"/>
                </a:solidFill>
                <a:latin typeface="Arial" panose="020B0604020202020204" pitchFamily="34" charset="0"/>
              </a:rPr>
              <a:t> Biehl's family supported the release of the men​</a:t>
            </a:r>
          </a:p>
          <a:p>
            <a:pPr fontAlgn="base">
              <a:buFont typeface="Arial" panose="020B0604020202020204" pitchFamily="34" charset="0"/>
              <a:buChar char="•"/>
            </a:pPr>
            <a:r>
              <a:rPr lang="en-US">
                <a:solidFill>
                  <a:srgbClr val="000000"/>
                </a:solidFill>
                <a:latin typeface="Arial" panose="020B0604020202020204" pitchFamily="34" charset="0"/>
              </a:rPr>
              <a:t> her death showed everybody the problems in South Africa​</a:t>
            </a:r>
            <a:endParaRPr lang="en-US" b="0" i="0">
              <a:solidFill>
                <a:srgbClr val="000000"/>
              </a:solidFill>
              <a:effectLst/>
              <a:latin typeface="Arial" panose="020B0604020202020204" pitchFamily="34" charset="0"/>
            </a:endParaRPr>
          </a:p>
        </p:txBody>
      </p:sp>
      <p:sp>
        <p:nvSpPr>
          <p:cNvPr id="7" name="Rechteck 6">
            <a:extLst>
              <a:ext uri="{FF2B5EF4-FFF2-40B4-BE49-F238E27FC236}">
                <a16:creationId xmlns:a16="http://schemas.microsoft.com/office/drawing/2014/main" id="{26191573-B54F-4A15-87F8-EB07206C3093}"/>
              </a:ext>
            </a:extLst>
          </p:cNvPr>
          <p:cNvSpPr/>
          <p:nvPr/>
        </p:nvSpPr>
        <p:spPr>
          <a:xfrm>
            <a:off x="1854292" y="5985267"/>
            <a:ext cx="1898212" cy="369332"/>
          </a:xfrm>
          <a:prstGeom prst="rect">
            <a:avLst/>
          </a:prstGeom>
        </p:spPr>
        <p:txBody>
          <a:bodyPr wrap="none">
            <a:spAutoFit/>
          </a:bodyPr>
          <a:lstStyle/>
          <a:p>
            <a:r>
              <a:rPr lang="de-DE"/>
              <a:t>August 25, 1993</a:t>
            </a:r>
          </a:p>
        </p:txBody>
      </p:sp>
      <p:pic>
        <p:nvPicPr>
          <p:cNvPr id="3" name="Grafik 7" descr="Ein Bild, das Person, draußen, Frau, Foto enthält.&#10;&#10;Mit sehr hoher Zuverlässigkeit generierte Beschreibung">
            <a:extLst>
              <a:ext uri="{FF2B5EF4-FFF2-40B4-BE49-F238E27FC236}">
                <a16:creationId xmlns:a16="http://schemas.microsoft.com/office/drawing/2014/main" id="{DF1D3B0F-89A4-4A26-B014-6AF760F37A2B}"/>
              </a:ext>
            </a:extLst>
          </p:cNvPr>
          <p:cNvPicPr>
            <a:picLocks noChangeAspect="1"/>
          </p:cNvPicPr>
          <p:nvPr/>
        </p:nvPicPr>
        <p:blipFill>
          <a:blip r:embed="rId2"/>
          <a:stretch>
            <a:fillRect/>
          </a:stretch>
        </p:blipFill>
        <p:spPr>
          <a:xfrm>
            <a:off x="1529195" y="1968172"/>
            <a:ext cx="2743200" cy="2055747"/>
          </a:xfrm>
          <a:prstGeom prst="rect">
            <a:avLst/>
          </a:prstGeom>
        </p:spPr>
      </p:pic>
    </p:spTree>
    <p:extLst>
      <p:ext uri="{BB962C8B-B14F-4D97-AF65-F5344CB8AC3E}">
        <p14:creationId xmlns:p14="http://schemas.microsoft.com/office/powerpoint/2010/main" val="242591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69F0E-ED63-4E56-A58D-28ADB37BF7C2}"/>
              </a:ext>
            </a:extLst>
          </p:cNvPr>
          <p:cNvSpPr>
            <a:spLocks noGrp="1"/>
          </p:cNvSpPr>
          <p:nvPr>
            <p:ph type="title"/>
          </p:nvPr>
        </p:nvSpPr>
        <p:spPr/>
        <p:txBody>
          <a:bodyPr/>
          <a:lstStyle/>
          <a:p>
            <a:r>
              <a:rPr lang="en-US"/>
              <a:t>The Amy Biehl case</a:t>
            </a:r>
            <a:endParaRPr lang="de-DE"/>
          </a:p>
        </p:txBody>
      </p:sp>
      <p:sp>
        <p:nvSpPr>
          <p:cNvPr id="4" name="Textplatzhalter 3">
            <a:extLst>
              <a:ext uri="{FF2B5EF4-FFF2-40B4-BE49-F238E27FC236}">
                <a16:creationId xmlns:a16="http://schemas.microsoft.com/office/drawing/2014/main" id="{D00E33A6-6173-4923-B0C4-B8846078A54F}"/>
              </a:ext>
            </a:extLst>
          </p:cNvPr>
          <p:cNvSpPr>
            <a:spLocks noGrp="1"/>
          </p:cNvSpPr>
          <p:nvPr>
            <p:ph type="body" sz="half" idx="2"/>
          </p:nvPr>
        </p:nvSpPr>
        <p:spPr>
          <a:xfrm>
            <a:off x="-1342044" y="2716870"/>
            <a:ext cx="1905277" cy="2932560"/>
          </a:xfrm>
        </p:spPr>
        <p:txBody>
          <a:bodyPr/>
          <a:lstStyle/>
          <a:p>
            <a:r>
              <a:rPr lang="de-DE"/>
              <a:t> </a:t>
            </a:r>
          </a:p>
        </p:txBody>
      </p:sp>
      <p:sp>
        <p:nvSpPr>
          <p:cNvPr id="5" name="Rechteck 4">
            <a:extLst>
              <a:ext uri="{FF2B5EF4-FFF2-40B4-BE49-F238E27FC236}">
                <a16:creationId xmlns:a16="http://schemas.microsoft.com/office/drawing/2014/main" id="{0D9BBC2F-B94C-4B50-8D73-559A1AB46652}"/>
              </a:ext>
            </a:extLst>
          </p:cNvPr>
          <p:cNvSpPr/>
          <p:nvPr/>
        </p:nvSpPr>
        <p:spPr>
          <a:xfrm>
            <a:off x="4845692" y="2716870"/>
            <a:ext cx="6096000" cy="2031325"/>
          </a:xfrm>
          <a:prstGeom prst="rect">
            <a:avLst/>
          </a:prstGeom>
        </p:spPr>
        <p:txBody>
          <a:bodyPr>
            <a:spAutoFit/>
          </a:bodyPr>
          <a:lstStyle/>
          <a:p>
            <a:pPr fontAlgn="base">
              <a:buFont typeface="Arial" panose="020B0604020202020204" pitchFamily="34" charset="0"/>
              <a:buChar char="•"/>
            </a:pPr>
            <a:r>
              <a:rPr lang="en-US">
                <a:solidFill>
                  <a:srgbClr val="000000"/>
                </a:solidFill>
                <a:latin typeface="Arial" panose="020B0604020202020204" pitchFamily="34" charset="0"/>
              </a:rPr>
              <a:t> in 1994, Biehl's parents founded the Amy Biehl Foundation ​</a:t>
            </a:r>
          </a:p>
          <a:p>
            <a:pPr fontAlgn="base">
              <a:buFont typeface="Arial" panose="020B0604020202020204" pitchFamily="34" charset="0"/>
              <a:buChar char="•"/>
            </a:pPr>
            <a:r>
              <a:rPr lang="en-US">
                <a:solidFill>
                  <a:srgbClr val="000000"/>
                </a:solidFill>
                <a:latin typeface="Arial" panose="020B0604020202020204" pitchFamily="34" charset="0"/>
              </a:rPr>
              <a:t> developing and empowering youth in the townships​</a:t>
            </a:r>
          </a:p>
          <a:p>
            <a:pPr fontAlgn="base">
              <a:buFont typeface="Arial" panose="020B0604020202020204" pitchFamily="34" charset="0"/>
              <a:buChar char="•"/>
            </a:pPr>
            <a:r>
              <a:rPr lang="en-US">
                <a:solidFill>
                  <a:srgbClr val="000000"/>
                </a:solidFill>
                <a:latin typeface="Arial" panose="020B0604020202020204" pitchFamily="34" charset="0"/>
              </a:rPr>
              <a:t> in 1999, Biehl's parents were honored​ with the “Norman Felton Humanitarian- Award​”</a:t>
            </a:r>
          </a:p>
          <a:p>
            <a:pPr fontAlgn="base">
              <a:buFont typeface="Arial" panose="020B0604020202020204" pitchFamily="34" charset="0"/>
              <a:buChar char="•"/>
            </a:pPr>
            <a:r>
              <a:rPr lang="en-US">
                <a:solidFill>
                  <a:srgbClr val="000000"/>
                </a:solidFill>
                <a:latin typeface="Arial" panose="020B0604020202020204" pitchFamily="34" charset="0"/>
              </a:rPr>
              <a:t> in 2013, a ceremony was held​ (20th anniversary of her death)</a:t>
            </a:r>
            <a:endParaRPr lang="en-US" b="0" i="0">
              <a:solidFill>
                <a:srgbClr val="000000"/>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C10610BE-C8AD-494B-BE8B-39CE640B4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531" y="2040109"/>
            <a:ext cx="2944779" cy="392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sche Literatur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 id="{0EF13215-6D90-465C-BDFA-1F809B86E312}" vid="{F8D6AB8F-F8E9-4B14-90B0-BCD004F94EFA}"/>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768672944A1454E8FB4CA269FE22B11" ma:contentTypeVersion="4" ma:contentTypeDescription="Ein neues Dokument erstellen." ma:contentTypeScope="" ma:versionID="e4225da7e50fb8c4f593741db1e9b678">
  <xsd:schema xmlns:xsd="http://www.w3.org/2001/XMLSchema" xmlns:xs="http://www.w3.org/2001/XMLSchema" xmlns:p="http://schemas.microsoft.com/office/2006/metadata/properties" xmlns:ns2="f3a18d61-2cea-4d39-a64f-37b9824e0b5a" targetNamespace="http://schemas.microsoft.com/office/2006/metadata/properties" ma:root="true" ma:fieldsID="9ec2b18d0766c6d4cb7acf8c77937bc7" ns2:_="">
    <xsd:import namespace="f3a18d61-2cea-4d39-a64f-37b9824e0b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18d61-2cea-4d39-a64f-37b9824e0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a18d61-2cea-4d39-a64f-37b9824e0b5a"/>
    <ds:schemaRef ds:uri="http://www.w3.org/XML/1998/namespace"/>
    <ds:schemaRef ds:uri="http://purl.org/dc/dcmitype/"/>
  </ds:schemaRefs>
</ds:datastoreItem>
</file>

<file path=customXml/itemProps2.xml><?xml version="1.0" encoding="utf-8"?>
<ds:datastoreItem xmlns:ds="http://schemas.openxmlformats.org/officeDocument/2006/customXml" ds:itemID="{B8BA5F95-3CF9-42AA-8793-3326F10F36B7}">
  <ds:schemaRefs>
    <ds:schemaRef ds:uri="http://schemas.microsoft.com/sharepoint/v3/contenttype/forms"/>
  </ds:schemaRefs>
</ds:datastoreItem>
</file>

<file path=customXml/itemProps3.xml><?xml version="1.0" encoding="utf-8"?>
<ds:datastoreItem xmlns:ds="http://schemas.openxmlformats.org/officeDocument/2006/customXml" ds:itemID="{B93B8819-C68A-44AC-A2AB-A1F8B65F2BD4}">
  <ds:schemaRefs>
    <ds:schemaRef ds:uri="f3a18d61-2cea-4d39-a64f-37b9824e0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530</Words>
  <Application>Microsoft Office PowerPoint</Application>
  <PresentationFormat>Breitbild</PresentationFormat>
  <Paragraphs>111</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Euphemia</vt:lpstr>
      <vt:lpstr>Plantagenet Cherokee</vt:lpstr>
      <vt:lpstr>StarSymbol</vt:lpstr>
      <vt:lpstr>Times New Roman</vt:lpstr>
      <vt:lpstr>Wingdings</vt:lpstr>
      <vt:lpstr>Akademische Literatur 16 x 9</vt:lpstr>
      <vt:lpstr>  Mother  to  Mother   Q2 SS 2020</vt:lpstr>
      <vt:lpstr>“Mother to Mother“</vt:lpstr>
      <vt:lpstr>Cover of “Mother to Mother“</vt:lpstr>
      <vt:lpstr>PowerPoint-Präsentation</vt:lpstr>
      <vt:lpstr>Apartheid in South Africa</vt:lpstr>
      <vt:lpstr>Main characters: Mandisa and Mxolisi </vt:lpstr>
      <vt:lpstr>Main characters: Amy Biehl and Linda Biehl</vt:lpstr>
      <vt:lpstr>Amy Biehl case​ ​</vt:lpstr>
      <vt:lpstr>The Amy Biehl case</vt:lpstr>
      <vt:lpstr>Main topics of  "Mother to Mother"</vt:lpstr>
      <vt:lpstr>Writing and languages of the book</vt:lpstr>
      <vt:lpstr>The townships</vt:lpstr>
      <vt:lpstr>PowerPoint-Präsentation</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to  Mother   Q2 SS 2020</dc:title>
  <dc:creator/>
  <cp:lastModifiedBy/>
  <cp:revision>1</cp:revision>
  <dcterms:created xsi:type="dcterms:W3CDTF">2020-06-05T16:16:37Z</dcterms:created>
  <dcterms:modified xsi:type="dcterms:W3CDTF">2020-06-25T18:24:11Z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0x0101000768672944A1454E8FB4CA269FE22B11</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