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9"/>
  </p:notesMasterIdLst>
  <p:sldIdLst>
    <p:sldId id="256" r:id="rId2"/>
    <p:sldId id="274" r:id="rId3"/>
    <p:sldId id="273" r:id="rId4"/>
    <p:sldId id="257" r:id="rId5"/>
    <p:sldId id="266" r:id="rId6"/>
    <p:sldId id="261" r:id="rId7"/>
    <p:sldId id="275" r:id="rId8"/>
    <p:sldId id="264" r:id="rId9"/>
    <p:sldId id="259" r:id="rId10"/>
    <p:sldId id="265" r:id="rId11"/>
    <p:sldId id="260" r:id="rId12"/>
    <p:sldId id="276" r:id="rId13"/>
    <p:sldId id="277" r:id="rId14"/>
    <p:sldId id="278" r:id="rId15"/>
    <p:sldId id="263" r:id="rId16"/>
    <p:sldId id="269" r:id="rId17"/>
    <p:sldId id="272" r:id="rId1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88" d="100"/>
          <a:sy n="88" d="100"/>
        </p:scale>
        <p:origin x="-738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25D815F-638D-4E11-B6DC-3BCABB121FFA}" type="datetimeFigureOut">
              <a:rPr lang="de-DE"/>
              <a:pPr>
                <a:defRPr/>
              </a:pPr>
              <a:t>11.02.2016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3BDC28D-5178-4A09-A9C6-87D06D5D36A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7124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8B0C65-C602-42E5-9672-57F4F437F949}" type="datetime1">
              <a:rPr lang="de-DE" smtClean="0"/>
              <a:pPr>
                <a:defRPr/>
              </a:pPr>
              <a:t>11.02.2016</a:t>
            </a:fld>
            <a:endParaRPr lang="de-DE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5EF8A4-F53E-4269-8FDC-F9548C93C66E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Thorin Koch</a:t>
            </a:r>
            <a:endParaRPr lang="de-DE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669A84-B01F-4DD3-97FA-CE5399E63E12}" type="datetime1">
              <a:rPr lang="de-DE" smtClean="0"/>
              <a:pPr>
                <a:defRPr/>
              </a:pPr>
              <a:t>11.02.2016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Thorin Koch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EAC85-F550-42A4-9A1A-3C943D030FFC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3237B2-2D3E-4153-AC96-988FA59AA0C5}" type="datetime1">
              <a:rPr lang="de-DE" smtClean="0"/>
              <a:pPr>
                <a:defRPr/>
              </a:pPr>
              <a:t>11.02.2016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Thorin Koch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0494E-04D2-442D-8C10-D56D8C2C0B46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E50E514-1C97-4C00-883C-58E878158EAF}" type="datetime1">
              <a:rPr lang="de-DE" smtClean="0"/>
              <a:pPr>
                <a:defRPr/>
              </a:pPr>
              <a:t>11.02.2016</a:t>
            </a:fld>
            <a:endParaRPr lang="de-DE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FCF3E6E-EAE3-400E-9650-D0A0F230DC69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Thorin Koch</a:t>
            </a:r>
            <a:endParaRPr lang="de-D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C0FDE1-00B5-476E-A14A-34F371A2626E}" type="datetime1">
              <a:rPr lang="de-DE" smtClean="0"/>
              <a:pPr>
                <a:defRPr/>
              </a:pPr>
              <a:t>11.02.2016</a:t>
            </a:fld>
            <a:endParaRPr lang="de-DE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26DB9E-99C8-4E4D-B62B-9BA546C00AEC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Thorin Koch</a:t>
            </a:r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063C478F-088D-45E3-9FCF-1C58337EC3E9}" type="datetime1">
              <a:rPr lang="de-DE" smtClean="0"/>
              <a:pPr>
                <a:defRPr/>
              </a:pPr>
              <a:t>11.02.2016</a:t>
            </a:fld>
            <a:endParaRPr lang="de-DE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84994C8-CE43-437C-9D61-6F7519F5C2B2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Thorin Koch</a:t>
            </a:r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7766AFE-6783-4D02-B2A2-E1AF993F3181}" type="datetime1">
              <a:rPr lang="de-DE" smtClean="0"/>
              <a:pPr>
                <a:defRPr/>
              </a:pPr>
              <a:t>11.02.2016</a:t>
            </a:fld>
            <a:endParaRPr lang="de-DE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D0C2A4E2-9432-4D61-8295-ABF264295703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Thorin Koch</a:t>
            </a:r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8C634-06C1-4E50-9AB0-28365A25DDD5}" type="datetime1">
              <a:rPr lang="de-DE" smtClean="0"/>
              <a:pPr>
                <a:defRPr/>
              </a:pPr>
              <a:t>11.02.2016</a:t>
            </a:fld>
            <a:endParaRPr lang="de-D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BF5C6C-FE8B-4497-BF1C-7EDB77084D2F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Thorin Koch</a:t>
            </a:r>
            <a:endParaRPr lang="de-DE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570007-1E31-4134-AE9A-80CF2D54402B}" type="datetime1">
              <a:rPr lang="de-DE" smtClean="0"/>
              <a:pPr>
                <a:defRPr/>
              </a:pPr>
              <a:t>11.02.2016</a:t>
            </a:fld>
            <a:endParaRPr lang="de-D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F5FEAE-E8D3-4327-B6C1-BF4EA86FB24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Thorin Koch</a:t>
            </a:r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AF6586C0-3DEA-4295-9A23-C06C69F57F05}" type="datetime1">
              <a:rPr lang="de-DE" smtClean="0"/>
              <a:pPr>
                <a:defRPr/>
              </a:pPr>
              <a:t>11.02.2016</a:t>
            </a:fld>
            <a:endParaRPr lang="de-D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4D73B19-0E88-49FA-9CFF-4A13F5BC496D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Thorin Koch</a:t>
            </a:r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4C3B8AB-FE9B-45FD-9309-57E5F46EBF01}" type="datetime1">
              <a:rPr lang="de-DE" smtClean="0"/>
              <a:pPr>
                <a:defRPr/>
              </a:pPr>
              <a:t>11.02.2016</a:t>
            </a:fld>
            <a:endParaRPr lang="de-DE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3BB0987-4554-44EE-9359-5A24C03B3CDC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Thorin Koch</a:t>
            </a:r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>
              <a:defRPr/>
            </a:pPr>
            <a:fld id="{73C0FDE1-00B5-476E-A14A-34F371A2626E}" type="datetime1">
              <a:rPr lang="de-DE" smtClean="0"/>
              <a:pPr>
                <a:defRPr/>
              </a:pPr>
              <a:t>11.02.2016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/>
              <a:t>Thorin Koch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>
              <a:defRPr/>
            </a:pPr>
            <a:fld id="{5426DB9E-99C8-4E4D-B62B-9BA546C00AEC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dt="0"/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259632" y="4869160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dirty="0" smtClean="0">
                <a:solidFill>
                  <a:schemeClr val="bg1"/>
                </a:solidFill>
              </a:rPr>
              <a:t>Das </a:t>
            </a:r>
            <a:br>
              <a:rPr lang="de-DE" sz="3600" dirty="0" smtClean="0">
                <a:solidFill>
                  <a:schemeClr val="bg1"/>
                </a:solidFill>
              </a:rPr>
            </a:br>
            <a:r>
              <a:rPr lang="de-DE" sz="3600" dirty="0" smtClean="0">
                <a:solidFill>
                  <a:schemeClr val="bg1"/>
                </a:solidFill>
              </a:rPr>
              <a:t>NS-Herrschaftssystem </a:t>
            </a:r>
            <a:r>
              <a:rPr lang="de-DE" dirty="0" smtClean="0">
                <a:solidFill>
                  <a:schemeClr val="bg1"/>
                </a:solidFill>
              </a:rPr>
              <a:t>SM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963" y="0"/>
            <a:ext cx="3995542" cy="467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179512" y="2290227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400" dirty="0" smtClean="0"/>
              <a:t>"Unsere Verfassung ist der Wille des Führers“ </a:t>
            </a:r>
          </a:p>
          <a:p>
            <a:endParaRPr lang="de-DE" dirty="0" smtClean="0"/>
          </a:p>
          <a:p>
            <a:r>
              <a:rPr lang="de-DE" sz="1400" dirty="0" smtClean="0"/>
              <a:t>20.Mai 1936 im "Völkischen Beobachter": </a:t>
            </a:r>
          </a:p>
          <a:p>
            <a:r>
              <a:rPr lang="de-DE" sz="1600" dirty="0" smtClean="0"/>
              <a:t> </a:t>
            </a:r>
            <a:endParaRPr lang="de-DE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type="subTitle" idx="1"/>
          </p:nvPr>
        </p:nvSpPr>
        <p:spPr>
          <a:xfrm>
            <a:off x="179512" y="1988840"/>
            <a:ext cx="6264696" cy="4536504"/>
          </a:xfrm>
        </p:spPr>
        <p:txBody>
          <a:bodyPr>
            <a:normAutofit fontScale="62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de-DE" sz="3800" dirty="0" smtClean="0">
              <a:latin typeface="+mj-lt"/>
            </a:endParaRPr>
          </a:p>
          <a:p>
            <a:pPr marL="13716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de-DE" sz="3800" dirty="0" smtClean="0">
                <a:latin typeface="+mj-lt"/>
              </a:rPr>
              <a:t>Reichsführer SS Heinrich Himmler </a:t>
            </a:r>
          </a:p>
          <a:p>
            <a:pPr marL="13716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endParaRPr lang="de-DE" sz="3800" dirty="0" smtClean="0">
              <a:latin typeface="+mj-lt"/>
            </a:endParaRPr>
          </a:p>
          <a:p>
            <a:pPr marL="13716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de-DE" sz="3800" dirty="0" smtClean="0">
                <a:latin typeface="+mj-lt"/>
              </a:rPr>
              <a:t>Die SS gliederte sich in  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de-DE" sz="3800" dirty="0" smtClean="0">
                <a:latin typeface="+mj-lt"/>
              </a:rPr>
              <a:t>Allgemeine SS</a:t>
            </a:r>
          </a:p>
          <a:p>
            <a:pPr marL="651510" indent="-514350"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de-DE" sz="3800" dirty="0" smtClean="0">
                <a:latin typeface="+mj-lt"/>
              </a:rPr>
              <a:t>SS-Totenkopfstandarte: </a:t>
            </a:r>
            <a:r>
              <a:rPr lang="de-DE" sz="3800" dirty="0">
                <a:latin typeface="+mj-lt"/>
                <a:ea typeface="Andale Sans UI"/>
                <a:cs typeface="Times New Roman" pitchFamily="18" charset="0"/>
              </a:rPr>
              <a:t>Organisation und Bewachung der seit 1933 aufgebauten Konzentrationslager</a:t>
            </a:r>
            <a:endParaRPr lang="de-DE" sz="3800" dirty="0">
              <a:latin typeface="+mj-lt"/>
            </a:endParaRP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de-DE" sz="3800" dirty="0" smtClean="0">
                <a:latin typeface="+mj-lt"/>
              </a:rPr>
              <a:t>SS-Verfügungstruppen leiteten Spezialkommandos innerhalb der Wehrmacht</a:t>
            </a:r>
          </a:p>
          <a:p>
            <a:pPr marL="13716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C8F379-625C-46A5-A7D9-E119A55E89AE}" type="slidenum">
              <a:rPr lang="de-DE"/>
              <a:pPr>
                <a:defRPr/>
              </a:pPr>
              <a:t>10</a:t>
            </a:fld>
            <a:endParaRPr lang="de-DE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73016"/>
            <a:ext cx="1700213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39912" cy="608560"/>
          </a:xfrm>
        </p:spPr>
        <p:txBody>
          <a:bodyPr/>
          <a:lstStyle/>
          <a:p>
            <a:r>
              <a:rPr lang="de-DE" sz="4400" dirty="0" smtClean="0">
                <a:solidFill>
                  <a:schemeClr val="bg1"/>
                </a:solidFill>
              </a:rPr>
              <a:t>Die SS</a:t>
            </a:r>
            <a:endParaRPr lang="de-DE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Inhaltsplatzhalter 2"/>
          <p:cNvSpPr>
            <a:spLocks noGrp="1"/>
          </p:cNvSpPr>
          <p:nvPr>
            <p:ph type="subTitle" idx="1"/>
          </p:nvPr>
        </p:nvSpPr>
        <p:spPr>
          <a:xfrm>
            <a:off x="395536" y="2492896"/>
            <a:ext cx="6336704" cy="3888432"/>
          </a:xfrm>
        </p:spPr>
        <p:txBody>
          <a:bodyPr>
            <a:normAutofit fontScale="85000" lnSpcReduction="20000"/>
          </a:bodyPr>
          <a:lstStyle/>
          <a:p>
            <a:pPr>
              <a:buFont typeface="Wingdings 2" pitchFamily="18" charset="2"/>
              <a:buNone/>
            </a:pPr>
            <a:endParaRPr lang="de-DE" dirty="0" smtClean="0"/>
          </a:p>
          <a:p>
            <a:r>
              <a:rPr lang="de-DE" sz="2000" dirty="0"/>
              <a:t>Polizei und </a:t>
            </a:r>
            <a:r>
              <a:rPr lang="de-DE" sz="2000" dirty="0" smtClean="0"/>
              <a:t>SS übernahmen die Gewalt im Inneren</a:t>
            </a:r>
          </a:p>
          <a:p>
            <a:r>
              <a:rPr lang="de-DE" sz="2000" dirty="0"/>
              <a:t>Himmler wird </a:t>
            </a:r>
            <a:r>
              <a:rPr lang="de-DE" sz="2000" dirty="0">
                <a:latin typeface="Times New Roman" pitchFamily="18" charset="0"/>
                <a:ea typeface="Andale Sans UI"/>
                <a:cs typeface="Times New Roman" pitchFamily="18" charset="0"/>
              </a:rPr>
              <a:t>Reichsf</a:t>
            </a:r>
            <a:r>
              <a:rPr lang="de-DE" sz="2000" dirty="0">
                <a:latin typeface="Book Antiqua"/>
                <a:ea typeface="Andale Sans UI"/>
                <a:cs typeface="Times New Roman" pitchFamily="18" charset="0"/>
              </a:rPr>
              <a:t>ü</a:t>
            </a:r>
            <a:r>
              <a:rPr lang="de-DE" sz="2000" dirty="0">
                <a:latin typeface="Times New Roman" pitchFamily="18" charset="0"/>
                <a:ea typeface="Andale Sans UI"/>
                <a:cs typeface="Times New Roman" pitchFamily="18" charset="0"/>
              </a:rPr>
              <a:t>hrer SS </a:t>
            </a:r>
            <a:r>
              <a:rPr lang="de-DE" sz="2000" dirty="0" smtClean="0">
                <a:latin typeface="Times New Roman" pitchFamily="18" charset="0"/>
                <a:ea typeface="Andale Sans UI"/>
                <a:cs typeface="Times New Roman" pitchFamily="18" charset="0"/>
              </a:rPr>
              <a:t>und </a:t>
            </a:r>
            <a:r>
              <a:rPr lang="de-DE" sz="2000" dirty="0" smtClean="0"/>
              <a:t>Chef </a:t>
            </a:r>
            <a:r>
              <a:rPr lang="de-DE" sz="2000" dirty="0"/>
              <a:t>der gesamten Polizei.</a:t>
            </a:r>
          </a:p>
          <a:p>
            <a:r>
              <a:rPr lang="de-DE" sz="2000" dirty="0" smtClean="0"/>
              <a:t>Reichsführer- </a:t>
            </a:r>
            <a:r>
              <a:rPr lang="de-DE" sz="2000" dirty="0"/>
              <a:t>SS  </a:t>
            </a:r>
            <a:r>
              <a:rPr lang="de-DE" sz="2000" dirty="0" smtClean="0"/>
              <a:t>Heinrich </a:t>
            </a:r>
            <a:r>
              <a:rPr lang="de-DE" sz="2000" dirty="0" smtClean="0">
                <a:latin typeface="Times New Roman" pitchFamily="18" charset="0"/>
                <a:ea typeface="Andale Sans UI"/>
                <a:cs typeface="Times New Roman" pitchFamily="18" charset="0"/>
              </a:rPr>
              <a:t>Himmler </a:t>
            </a:r>
            <a:r>
              <a:rPr lang="de-DE" sz="2000" dirty="0">
                <a:latin typeface="Times New Roman" pitchFamily="18" charset="0"/>
                <a:ea typeface="Andale Sans UI"/>
                <a:cs typeface="Times New Roman" pitchFamily="18" charset="0"/>
              </a:rPr>
              <a:t>baute die SS zu einer effizienten innerparteilichen Polizeitruppe aus</a:t>
            </a:r>
            <a:endParaRPr lang="de-DE" sz="2000" dirty="0" smtClean="0"/>
          </a:p>
          <a:p>
            <a:r>
              <a:rPr lang="de-DE" sz="2000" dirty="0" smtClean="0">
                <a:latin typeface="Times New Roman" pitchFamily="18" charset="0"/>
                <a:ea typeface="Andale Sans UI"/>
                <a:cs typeface="Times New Roman" pitchFamily="18" charset="0"/>
              </a:rPr>
              <a:t>Himmler war </a:t>
            </a:r>
            <a:r>
              <a:rPr lang="de-DE" sz="2000" dirty="0">
                <a:latin typeface="Times New Roman" pitchFamily="18" charset="0"/>
                <a:ea typeface="Andale Sans UI"/>
                <a:cs typeface="Times New Roman" pitchFamily="18" charset="0"/>
              </a:rPr>
              <a:t>ma</a:t>
            </a:r>
            <a:r>
              <a:rPr lang="de-DE" sz="2000" dirty="0">
                <a:latin typeface="Book Antiqua"/>
                <a:ea typeface="Andale Sans UI"/>
                <a:cs typeface="Times New Roman" pitchFamily="18" charset="0"/>
              </a:rPr>
              <a:t>ß</a:t>
            </a:r>
            <a:r>
              <a:rPr lang="de-DE" sz="2000" dirty="0">
                <a:latin typeface="Times New Roman" pitchFamily="18" charset="0"/>
                <a:ea typeface="Andale Sans UI"/>
                <a:cs typeface="Times New Roman" pitchFamily="18" charset="0"/>
              </a:rPr>
              <a:t>geblich an </a:t>
            </a:r>
            <a:r>
              <a:rPr lang="de-DE" sz="2000" dirty="0" smtClean="0">
                <a:latin typeface="Times New Roman" pitchFamily="18" charset="0"/>
                <a:ea typeface="Andale Sans UI"/>
                <a:cs typeface="Times New Roman" pitchFamily="18" charset="0"/>
              </a:rPr>
              <a:t>den Ermordungen im R</a:t>
            </a:r>
            <a:r>
              <a:rPr lang="de-DE" sz="2000" dirty="0" smtClean="0">
                <a:latin typeface="Book Antiqua"/>
                <a:ea typeface="Andale Sans UI"/>
                <a:cs typeface="Times New Roman" pitchFamily="18" charset="0"/>
              </a:rPr>
              <a:t>ö</a:t>
            </a:r>
            <a:r>
              <a:rPr lang="de-DE" sz="2000" dirty="0" smtClean="0">
                <a:latin typeface="Times New Roman" pitchFamily="18" charset="0"/>
                <a:ea typeface="Andale Sans UI"/>
                <a:cs typeface="Times New Roman" pitchFamily="18" charset="0"/>
              </a:rPr>
              <a:t>hm-Putsch beteiligt.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de-DE" sz="2000" dirty="0">
                <a:latin typeface="Times New Roman" pitchFamily="18" charset="0"/>
                <a:ea typeface="Andale Sans UI"/>
                <a:cs typeface="Times New Roman" pitchFamily="18" charset="0"/>
              </a:rPr>
              <a:t>Später </a:t>
            </a:r>
            <a:r>
              <a:rPr lang="de-DE" sz="2000" dirty="0">
                <a:latin typeface="Book Antiqua"/>
                <a:ea typeface="Andale Sans UI"/>
                <a:cs typeface="Times New Roman" pitchFamily="18" charset="0"/>
              </a:rPr>
              <a:t> als </a:t>
            </a:r>
            <a:r>
              <a:rPr lang="de-DE" sz="2000" dirty="0">
                <a:latin typeface="Times New Roman" pitchFamily="18" charset="0"/>
                <a:ea typeface="Andale Sans UI"/>
                <a:cs typeface="Times New Roman" pitchFamily="18" charset="0"/>
              </a:rPr>
              <a:t>"Reichskommissar f</a:t>
            </a:r>
            <a:r>
              <a:rPr lang="de-DE" sz="2000" dirty="0">
                <a:latin typeface="Book Antiqua"/>
                <a:ea typeface="Andale Sans UI"/>
                <a:cs typeface="Times New Roman" pitchFamily="18" charset="0"/>
              </a:rPr>
              <a:t>ü</a:t>
            </a:r>
            <a:r>
              <a:rPr lang="de-DE" sz="2000" dirty="0">
                <a:latin typeface="Times New Roman" pitchFamily="18" charset="0"/>
                <a:ea typeface="Andale Sans UI"/>
                <a:cs typeface="Times New Roman" pitchFamily="18" charset="0"/>
              </a:rPr>
              <a:t>r die Festigung des deutschen Volkstums" verantwortlich f</a:t>
            </a:r>
            <a:r>
              <a:rPr lang="de-DE" sz="2000" dirty="0">
                <a:latin typeface="Book Antiqua"/>
                <a:ea typeface="Andale Sans UI"/>
                <a:cs typeface="Times New Roman" pitchFamily="18" charset="0"/>
              </a:rPr>
              <a:t>ü</a:t>
            </a:r>
            <a:r>
              <a:rPr lang="de-DE" sz="2000" dirty="0">
                <a:latin typeface="Times New Roman" pitchFamily="18" charset="0"/>
                <a:ea typeface="Andale Sans UI"/>
                <a:cs typeface="Times New Roman" pitchFamily="18" charset="0"/>
              </a:rPr>
              <a:t>r die "Germanisierung" der eroberten Gebiete im Osten.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de-DE" sz="2000" dirty="0">
                <a:latin typeface="Times New Roman" pitchFamily="18" charset="0"/>
                <a:ea typeface="Andale Sans UI"/>
                <a:cs typeface="Times New Roman" pitchFamily="18" charset="0"/>
              </a:rPr>
              <a:t>Verantwortlich für den Massenmord an den europ</a:t>
            </a:r>
            <a:r>
              <a:rPr lang="de-DE" sz="2000" dirty="0">
                <a:latin typeface="Book Antiqua"/>
                <a:ea typeface="Andale Sans UI"/>
                <a:cs typeface="Times New Roman" pitchFamily="18" charset="0"/>
              </a:rPr>
              <a:t>ä</a:t>
            </a:r>
            <a:r>
              <a:rPr lang="de-DE" sz="2000" dirty="0">
                <a:latin typeface="Times New Roman" pitchFamily="18" charset="0"/>
                <a:ea typeface="Andale Sans UI"/>
                <a:cs typeface="Times New Roman" pitchFamily="18" charset="0"/>
              </a:rPr>
              <a:t>ischen Juden. </a:t>
            </a:r>
            <a:endParaRPr lang="de-DE" sz="2000" dirty="0" smtClean="0">
              <a:latin typeface="Times New Roman" pitchFamily="18" charset="0"/>
              <a:ea typeface="Andale Sans UI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de-DE" sz="2000" dirty="0" err="1"/>
              <a:t>GeStaPo</a:t>
            </a:r>
            <a:r>
              <a:rPr lang="de-DE" sz="2000" dirty="0"/>
              <a:t>: Zivile Spitzeltruppe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endParaRPr lang="de-DE" sz="2000" dirty="0">
              <a:latin typeface="Book Antiqua" pitchFamily="18" charset="0"/>
            </a:endParaRPr>
          </a:p>
          <a:p>
            <a:endParaRPr lang="de-DE" sz="2000" dirty="0" smtClean="0"/>
          </a:p>
          <a:p>
            <a:endParaRPr lang="de-DE" sz="2000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B44AF9-BD2F-4AD4-A130-502AFD91BDD1}" type="slidenum">
              <a:rPr lang="de-DE"/>
              <a:pPr>
                <a:defRPr/>
              </a:pPr>
              <a:t>11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52044" y="116632"/>
            <a:ext cx="8324412" cy="1512168"/>
          </a:xfrm>
        </p:spPr>
        <p:txBody>
          <a:bodyPr/>
          <a:lstStyle/>
          <a:p>
            <a:r>
              <a:rPr lang="de-DE" sz="4400" dirty="0">
                <a:solidFill>
                  <a:schemeClr val="bg1"/>
                </a:solidFill>
              </a:rPr>
              <a:t>Das </a:t>
            </a:r>
            <a:r>
              <a:rPr lang="de-DE" sz="4400" dirty="0" smtClean="0">
                <a:solidFill>
                  <a:schemeClr val="bg1"/>
                </a:solidFill>
              </a:rPr>
              <a:t>Überwachungs-und </a:t>
            </a:r>
            <a:r>
              <a:rPr lang="de-DE" sz="4400" dirty="0">
                <a:solidFill>
                  <a:schemeClr val="bg1"/>
                </a:solidFill>
              </a:rPr>
              <a:t>Terrorsystem von SS und </a:t>
            </a:r>
            <a:r>
              <a:rPr lang="de-DE" sz="4400" dirty="0" err="1">
                <a:solidFill>
                  <a:schemeClr val="bg1"/>
                </a:solidFill>
              </a:rPr>
              <a:t>GeStaPo</a:t>
            </a:r>
            <a:endParaRPr lang="de-DE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type="subTitle" idx="1"/>
          </p:nvPr>
        </p:nvSpPr>
        <p:spPr>
          <a:xfrm>
            <a:off x="251520" y="2348880"/>
            <a:ext cx="4572000" cy="1178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 smtClean="0"/>
          </a:p>
          <a:p>
            <a:r>
              <a:rPr lang="de-DE" dirty="0" smtClean="0"/>
              <a:t>Reinhard Heydrich:</a:t>
            </a:r>
          </a:p>
          <a:p>
            <a:r>
              <a:rPr lang="de-DE" dirty="0" smtClean="0"/>
              <a:t>SS-Obergruppenführer und General der Polizei,</a:t>
            </a:r>
          </a:p>
          <a:p>
            <a:r>
              <a:rPr lang="de-DE" dirty="0" smtClean="0"/>
              <a:t>Leiter des Reichssicherheitshauptamts</a:t>
            </a:r>
          </a:p>
          <a:p>
            <a:r>
              <a:rPr lang="de-DE" dirty="0" smtClean="0"/>
              <a:t>später Stellvertretender Reichsprotektor von Böhmen und Mähren.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CF3E6E-EAE3-400E-9650-D0A0F230DC69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23528" y="476672"/>
            <a:ext cx="8110710" cy="1049382"/>
          </a:xfrm>
        </p:spPr>
        <p:txBody>
          <a:bodyPr/>
          <a:lstStyle/>
          <a:p>
            <a:r>
              <a:rPr lang="de-DE" sz="4400" dirty="0">
                <a:solidFill>
                  <a:schemeClr val="bg1"/>
                </a:solidFill>
              </a:rPr>
              <a:t>Wichtige Personen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59832"/>
            <a:ext cx="2239516" cy="233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3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251520" y="2250702"/>
            <a:ext cx="7488832" cy="1178298"/>
          </a:xfrm>
        </p:spPr>
        <p:txBody>
          <a:bodyPr>
            <a:noAutofit/>
          </a:bodyPr>
          <a:lstStyle/>
          <a:p>
            <a:r>
              <a:rPr lang="de-DE" sz="2400" dirty="0" smtClean="0">
                <a:latin typeface="+mj-lt"/>
              </a:rPr>
              <a:t>Baldur von Schirach:</a:t>
            </a:r>
          </a:p>
          <a:p>
            <a:r>
              <a:rPr lang="de-DE" sz="2400" dirty="0">
                <a:latin typeface="+mj-lt"/>
              </a:rPr>
              <a:t/>
            </a:r>
            <a:br>
              <a:rPr lang="de-DE" sz="2400" dirty="0">
                <a:latin typeface="+mj-lt"/>
              </a:rPr>
            </a:br>
            <a:r>
              <a:rPr lang="de-DE" sz="2400" dirty="0" smtClean="0">
                <a:latin typeface="+mj-lt"/>
              </a:rPr>
              <a:t>NS-Studentenführer</a:t>
            </a:r>
          </a:p>
          <a:p>
            <a:r>
              <a:rPr lang="de-DE" sz="2400" dirty="0" smtClean="0">
                <a:latin typeface="+mj-lt"/>
              </a:rPr>
              <a:t>Führer </a:t>
            </a:r>
            <a:r>
              <a:rPr lang="de-DE" sz="2400" dirty="0">
                <a:latin typeface="+mj-lt"/>
              </a:rPr>
              <a:t>der „Hitlerjugend</a:t>
            </a:r>
            <a:r>
              <a:rPr lang="de-DE" sz="2400" dirty="0" smtClean="0">
                <a:latin typeface="+mj-lt"/>
              </a:rPr>
              <a:t>“</a:t>
            </a:r>
          </a:p>
          <a:p>
            <a:r>
              <a:rPr lang="de-DE" sz="2400" dirty="0" smtClean="0">
                <a:latin typeface="+mj-lt"/>
              </a:rPr>
              <a:t>Reichsjugendführer der NSDAP</a:t>
            </a:r>
          </a:p>
          <a:p>
            <a:r>
              <a:rPr lang="de-DE" sz="2400" dirty="0" smtClean="0">
                <a:latin typeface="+mj-lt"/>
              </a:rPr>
              <a:t>Als Jugendführer </a:t>
            </a:r>
            <a:r>
              <a:rPr lang="de-DE" sz="2400" dirty="0">
                <a:latin typeface="+mj-lt"/>
              </a:rPr>
              <a:t>des deutschen Reiches </a:t>
            </a:r>
            <a:r>
              <a:rPr lang="de-DE" sz="2400" dirty="0" smtClean="0">
                <a:latin typeface="+mj-lt"/>
              </a:rPr>
              <a:t>an </a:t>
            </a:r>
            <a:r>
              <a:rPr lang="de-DE" sz="2400" dirty="0">
                <a:latin typeface="+mj-lt"/>
              </a:rPr>
              <a:t>der Spitze aller Jugendverbände.</a:t>
            </a:r>
            <a:br>
              <a:rPr lang="de-DE" sz="2400" dirty="0">
                <a:latin typeface="+mj-lt"/>
              </a:rPr>
            </a:br>
            <a:endParaRPr lang="de-DE" sz="2400" dirty="0">
              <a:latin typeface="+mj-lt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26DB9E-99C8-4E4D-B62B-9BA546C00AEC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51521" y="283295"/>
            <a:ext cx="67988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b="1" dirty="0" smtClean="0">
                <a:solidFill>
                  <a:schemeClr val="bg1"/>
                </a:solidFill>
              </a:rPr>
              <a:t>Wichtige Personen</a:t>
            </a:r>
            <a:endParaRPr lang="de-DE" sz="4400" b="1" dirty="0">
              <a:solidFill>
                <a:schemeClr val="bg1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88839"/>
            <a:ext cx="1787649" cy="270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59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26DB9E-99C8-4E4D-B62B-9BA546C00AEC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39487" y="5877272"/>
            <a:ext cx="6204721" cy="792088"/>
          </a:xfrm>
        </p:spPr>
        <p:txBody>
          <a:bodyPr/>
          <a:lstStyle/>
          <a:p>
            <a:r>
              <a:rPr lang="de-DE" sz="2400" u="sng" dirty="0" smtClean="0"/>
              <a:t/>
            </a:r>
            <a:br>
              <a:rPr lang="de-DE" sz="2400" u="sng" dirty="0" smtClean="0"/>
            </a:br>
            <a:r>
              <a:rPr lang="de-DE" sz="2400" u="sng" dirty="0"/>
              <a:t/>
            </a:r>
            <a:br>
              <a:rPr lang="de-DE" sz="2400" u="sng" dirty="0"/>
            </a:br>
            <a:r>
              <a:rPr lang="de-DE" sz="2400" u="sng" dirty="0" smtClean="0"/>
              <a:t/>
            </a:r>
            <a:br>
              <a:rPr lang="de-DE" sz="2400" u="sng" dirty="0" smtClean="0"/>
            </a:br>
            <a:r>
              <a:rPr lang="de-DE" sz="2400" u="sng" dirty="0"/>
              <a:t/>
            </a:r>
            <a:br>
              <a:rPr lang="de-DE" sz="2400" u="sng" dirty="0"/>
            </a:br>
            <a:r>
              <a:rPr lang="de-DE" sz="2400" u="sng" dirty="0" smtClean="0"/>
              <a:t/>
            </a:r>
            <a:br>
              <a:rPr lang="de-DE" sz="2400" u="sng" dirty="0" smtClean="0"/>
            </a:br>
            <a:r>
              <a:rPr lang="de-DE" sz="2400" u="sng" dirty="0"/>
              <a:t/>
            </a:r>
            <a:br>
              <a:rPr lang="de-DE" sz="2400" u="sng" dirty="0"/>
            </a:br>
            <a:r>
              <a:rPr lang="de-DE" sz="2400" u="sng" dirty="0" smtClean="0"/>
              <a:t/>
            </a:r>
            <a:br>
              <a:rPr lang="de-DE" sz="2400" u="sng" dirty="0" smtClean="0"/>
            </a:br>
            <a:r>
              <a:rPr lang="de-DE" sz="2400" u="sng" dirty="0"/>
              <a:t/>
            </a:r>
            <a:br>
              <a:rPr lang="de-DE" sz="2400" u="sng" dirty="0"/>
            </a:br>
            <a:r>
              <a:rPr lang="de-DE" sz="2400" u="sng" dirty="0" smtClean="0"/>
              <a:t/>
            </a:r>
            <a:br>
              <a:rPr lang="de-DE" sz="2400" u="sng" dirty="0" smtClean="0"/>
            </a:br>
            <a:r>
              <a:rPr lang="de-DE" sz="2400" u="sng" dirty="0"/>
              <a:t/>
            </a:r>
            <a:br>
              <a:rPr lang="de-DE" sz="2400" u="sng" dirty="0"/>
            </a:br>
            <a:r>
              <a:rPr lang="de-DE" sz="2400" u="sng" dirty="0" smtClean="0"/>
              <a:t/>
            </a:r>
            <a:br>
              <a:rPr lang="de-DE" sz="2400" u="sng" dirty="0" smtClean="0"/>
            </a:br>
            <a:r>
              <a:rPr lang="de-DE" sz="2400" u="sng" dirty="0"/>
              <a:t/>
            </a:r>
            <a:br>
              <a:rPr lang="de-DE" sz="2400" u="sng" dirty="0"/>
            </a:br>
            <a:r>
              <a:rPr lang="de-DE" sz="2400" u="sng" dirty="0" smtClean="0"/>
              <a:t/>
            </a:r>
            <a:br>
              <a:rPr lang="de-DE" sz="2400" u="sng" dirty="0" smtClean="0"/>
            </a:br>
            <a:r>
              <a:rPr lang="de-DE" sz="2400" u="sng" dirty="0"/>
              <a:t/>
            </a:r>
            <a:br>
              <a:rPr lang="de-DE" sz="2400" u="sng" dirty="0"/>
            </a:br>
            <a:r>
              <a:rPr lang="de-DE" sz="2400" u="sng" dirty="0" smtClean="0"/>
              <a:t/>
            </a:r>
            <a:br>
              <a:rPr lang="de-DE" sz="2400" u="sng" dirty="0" smtClean="0"/>
            </a:br>
            <a:r>
              <a:rPr lang="de-DE" sz="2400" u="sng" dirty="0"/>
              <a:t/>
            </a:r>
            <a:br>
              <a:rPr lang="de-DE" sz="2400" u="sng" dirty="0"/>
            </a:br>
            <a:r>
              <a:rPr lang="de-DE" sz="2400" u="sng" dirty="0" smtClean="0"/>
              <a:t/>
            </a:r>
            <a:br>
              <a:rPr lang="de-DE" sz="2400" u="sng" dirty="0" smtClean="0"/>
            </a:br>
            <a:r>
              <a:rPr lang="de-DE" sz="2400" u="sng" dirty="0" smtClean="0"/>
              <a:t/>
            </a:r>
            <a:br>
              <a:rPr lang="de-DE" sz="2400" u="sng" dirty="0" smtClean="0"/>
            </a:br>
            <a:r>
              <a:rPr lang="de-DE" sz="2400" u="sng" dirty="0"/>
              <a:t/>
            </a:r>
            <a:br>
              <a:rPr lang="de-DE" sz="2400" u="sng" dirty="0"/>
            </a:br>
            <a:r>
              <a:rPr lang="de-DE" sz="2400" b="0" dirty="0" smtClean="0"/>
              <a:t>Albert </a:t>
            </a:r>
            <a:r>
              <a:rPr lang="de-DE" sz="2400" b="0" dirty="0"/>
              <a:t>Speer:</a:t>
            </a:r>
            <a:br>
              <a:rPr lang="de-DE" sz="2400" b="0" dirty="0"/>
            </a:br>
            <a:r>
              <a:rPr lang="de-DE" sz="2400" b="0" dirty="0"/>
              <a:t>Hitlers </a:t>
            </a:r>
            <a:r>
              <a:rPr lang="de-DE" sz="2400" b="0" dirty="0" smtClean="0"/>
              <a:t>Architekt</a:t>
            </a:r>
            <a:br>
              <a:rPr lang="de-DE" sz="2400" b="0" dirty="0" smtClean="0"/>
            </a:br>
            <a:r>
              <a:rPr lang="de-DE" sz="2400" b="0" dirty="0"/>
              <a:t>Generalbauinspekteur für die Reichshauptstadt Berlin</a:t>
            </a:r>
            <a:br>
              <a:rPr lang="de-DE" sz="2400" b="0" dirty="0"/>
            </a:br>
            <a:r>
              <a:rPr lang="de-DE" sz="2400" b="0" dirty="0" smtClean="0"/>
              <a:t>Neugestaltung Nürnbergs als Stadt der Parteitage.</a:t>
            </a:r>
            <a:br>
              <a:rPr lang="de-DE" sz="2400" b="0" dirty="0" smtClean="0"/>
            </a:br>
            <a:r>
              <a:rPr lang="de-DE" sz="2400" b="0" dirty="0" smtClean="0"/>
              <a:t>später</a:t>
            </a:r>
            <a:r>
              <a:rPr lang="de-DE" sz="2400" b="0" dirty="0"/>
              <a:t>: Reichsminister für Bewaffnung und </a:t>
            </a:r>
            <a:r>
              <a:rPr lang="de-DE" sz="2400" b="0" dirty="0" smtClean="0"/>
              <a:t>Munition</a:t>
            </a:r>
            <a:br>
              <a:rPr lang="de-DE" sz="2400" b="0" dirty="0" smtClean="0"/>
            </a:br>
            <a:r>
              <a:rPr lang="de-DE" sz="2400" b="0" dirty="0" smtClean="0"/>
              <a:t>Reichsminister </a:t>
            </a:r>
            <a:r>
              <a:rPr lang="de-DE" sz="2400" b="0" dirty="0"/>
              <a:t>für Rüstung und </a:t>
            </a:r>
            <a:r>
              <a:rPr lang="de-DE" sz="2400" b="0" dirty="0" smtClean="0"/>
              <a:t>Kriegsproduktion</a:t>
            </a:r>
            <a:r>
              <a:rPr lang="de-DE" b="0" dirty="0"/>
              <a:t/>
            </a:r>
            <a:br>
              <a:rPr lang="de-DE" b="0" dirty="0"/>
            </a:br>
            <a:endParaRPr lang="de-DE" b="0" dirty="0"/>
          </a:p>
        </p:txBody>
      </p:sp>
      <p:sp>
        <p:nvSpPr>
          <p:cNvPr id="6" name="Rechteck 5"/>
          <p:cNvSpPr/>
          <p:nvPr/>
        </p:nvSpPr>
        <p:spPr>
          <a:xfrm>
            <a:off x="239487" y="548680"/>
            <a:ext cx="71345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b="1" dirty="0" smtClean="0">
                <a:solidFill>
                  <a:schemeClr val="bg1"/>
                </a:solidFill>
                <a:latin typeface="Calibri" pitchFamily="34" charset="0"/>
              </a:rPr>
              <a:t>Wichtige Personen</a:t>
            </a:r>
            <a:endParaRPr lang="de-DE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35189"/>
            <a:ext cx="1728192" cy="23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33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type="subTitle" idx="1"/>
          </p:nvPr>
        </p:nvSpPr>
        <p:spPr>
          <a:xfrm>
            <a:off x="539552" y="2132856"/>
            <a:ext cx="5400600" cy="3960440"/>
          </a:xfrm>
        </p:spPr>
        <p:txBody>
          <a:bodyPr>
            <a:normAutofit/>
          </a:bodyPr>
          <a:lstStyle/>
          <a:p>
            <a:pPr marL="13716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de-DE" dirty="0" smtClean="0"/>
              <a:t>Wilhelm Keitel </a:t>
            </a:r>
          </a:p>
          <a:p>
            <a:pPr marL="13716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de-DE" dirty="0" smtClean="0"/>
              <a:t>und Alfred Jodl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de-DE" dirty="0" smtClean="0"/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de-DE" dirty="0" smtClean="0"/>
              <a:t>Das Heer: Walther </a:t>
            </a:r>
            <a:r>
              <a:rPr lang="de-DE" dirty="0" err="1" smtClean="0"/>
              <a:t>Braunitsch</a:t>
            </a:r>
            <a:endParaRPr lang="de-DE" dirty="0" smtClean="0"/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de-DE" dirty="0" smtClean="0"/>
              <a:t>Die Marine: Erich Raeder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de-DE" dirty="0" smtClean="0"/>
              <a:t>Die Luftwaffe: Hermann Göring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de-DE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de-DE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de-DE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392329-5D5F-4F10-8833-A86C2BD136F5}" type="slidenum">
              <a:rPr lang="de-DE"/>
              <a:pPr>
                <a:defRPr/>
              </a:pPr>
              <a:t>15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32064" y="476672"/>
            <a:ext cx="8079872" cy="792088"/>
          </a:xfrm>
        </p:spPr>
        <p:txBody>
          <a:bodyPr/>
          <a:lstStyle/>
          <a:p>
            <a:r>
              <a:rPr lang="de-DE" sz="4400" dirty="0" smtClean="0">
                <a:solidFill>
                  <a:schemeClr val="bg1"/>
                </a:solidFill>
              </a:rPr>
              <a:t>Die Wehrmacht</a:t>
            </a:r>
            <a:endParaRPr lang="de-DE" sz="4400" dirty="0">
              <a:solidFill>
                <a:schemeClr val="bg1"/>
              </a:solidFill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88840"/>
            <a:ext cx="1591444" cy="232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Inhaltsplatzhalter 2"/>
          <p:cNvSpPr>
            <a:spLocks noGrp="1"/>
          </p:cNvSpPr>
          <p:nvPr>
            <p:ph type="subTitle" idx="1"/>
          </p:nvPr>
        </p:nvSpPr>
        <p:spPr>
          <a:xfrm>
            <a:off x="251520" y="2492895"/>
            <a:ext cx="5040560" cy="3936479"/>
          </a:xfrm>
        </p:spPr>
        <p:txBody>
          <a:bodyPr>
            <a:normAutofit/>
          </a:bodyPr>
          <a:lstStyle/>
          <a:p>
            <a:r>
              <a:rPr lang="de-DE" dirty="0"/>
              <a:t>Joseph </a:t>
            </a:r>
            <a:r>
              <a:rPr lang="de-DE" dirty="0" smtClean="0"/>
              <a:t>Goebbels:</a:t>
            </a:r>
          </a:p>
          <a:p>
            <a:r>
              <a:rPr lang="de-DE" dirty="0"/>
              <a:t>Propagandaminister </a:t>
            </a:r>
            <a:endParaRPr lang="de-DE" dirty="0" smtClean="0"/>
          </a:p>
          <a:p>
            <a:r>
              <a:rPr lang="de-DE" dirty="0" smtClean="0"/>
              <a:t>Leitung </a:t>
            </a:r>
            <a:r>
              <a:rPr lang="de-DE" dirty="0"/>
              <a:t>des </a:t>
            </a:r>
            <a:r>
              <a:rPr lang="de-DE" i="1" dirty="0" smtClean="0"/>
              <a:t>Reichspropagandaministeriums</a:t>
            </a:r>
            <a:endParaRPr lang="de-DE" dirty="0" smtClean="0"/>
          </a:p>
          <a:p>
            <a:r>
              <a:rPr lang="de-DE" dirty="0" smtClean="0"/>
              <a:t>zuständig für Presse, Film, Radio, Wahlkampf, Wochenschau …</a:t>
            </a:r>
          </a:p>
          <a:p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B633C5-23C3-4B95-BB88-7971CD74E95F}" type="slidenum">
              <a:rPr lang="de-DE"/>
              <a:pPr>
                <a:defRPr/>
              </a:pPr>
              <a:t>16</a:t>
            </a:fld>
            <a:endParaRPr lang="de-DE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420888"/>
            <a:ext cx="170990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1475656" y="620688"/>
            <a:ext cx="4608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dirty="0" smtClean="0">
                <a:solidFill>
                  <a:schemeClr val="bg1"/>
                </a:solidFill>
              </a:rPr>
              <a:t>Die Propaganda</a:t>
            </a:r>
            <a:endParaRPr lang="de-DE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 smtClean="0"/>
          </a:p>
          <a:p>
            <a:endParaRPr lang="de-DE" sz="3600" dirty="0">
              <a:solidFill>
                <a:schemeClr val="bg1"/>
              </a:solidFill>
            </a:endParaRPr>
          </a:p>
          <a:p>
            <a:endParaRPr lang="de-DE" sz="3600" dirty="0" smtClean="0">
              <a:solidFill>
                <a:schemeClr val="bg1"/>
              </a:solidFill>
            </a:endParaRPr>
          </a:p>
          <a:p>
            <a:r>
              <a:rPr lang="de-DE" sz="3200" dirty="0" smtClean="0"/>
              <a:t>Vielen Dank für Ihre Aufmerksamkeit!</a:t>
            </a:r>
            <a:endParaRPr lang="de-DE" sz="16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FCF3E6E-EAE3-400E-9650-D0A0F230DC69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723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CF3E6E-EAE3-400E-9650-D0A0F230DC69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51520" y="4437112"/>
            <a:ext cx="8439912" cy="198424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/>
              <a:t/>
            </a:r>
            <a:br>
              <a:rPr lang="de-DE" sz="2400" dirty="0"/>
            </a:br>
            <a:r>
              <a:rPr lang="de-DE" sz="2400" b="0" dirty="0" smtClean="0"/>
              <a:t>Der Diktator</a:t>
            </a:r>
            <a:br>
              <a:rPr lang="de-DE" sz="2400" b="0" dirty="0" smtClean="0"/>
            </a:br>
            <a:r>
              <a:rPr lang="de-DE" sz="2400" b="0" dirty="0" smtClean="0"/>
              <a:t>Etablierung des Herrschaftssystems</a:t>
            </a:r>
            <a:br>
              <a:rPr lang="de-DE" sz="2400" b="0" dirty="0" smtClean="0"/>
            </a:br>
            <a:r>
              <a:rPr lang="de-DE" sz="2400" b="0" dirty="0" smtClean="0"/>
              <a:t>Kontrolle durch den Staat</a:t>
            </a:r>
            <a:br>
              <a:rPr lang="de-DE" sz="2400" b="0" dirty="0" smtClean="0"/>
            </a:br>
            <a:r>
              <a:rPr lang="de-DE" sz="2400" b="0" dirty="0" smtClean="0"/>
              <a:t>NS-Herrschaftssystem</a:t>
            </a:r>
            <a:br>
              <a:rPr lang="de-DE" sz="2400" b="0" dirty="0" smtClean="0"/>
            </a:br>
            <a:r>
              <a:rPr lang="de-DE" sz="2400" b="0" dirty="0" smtClean="0"/>
              <a:t>Das erste NS-Kabinett</a:t>
            </a:r>
            <a:br>
              <a:rPr lang="de-DE" sz="2400" b="0" dirty="0" smtClean="0"/>
            </a:br>
            <a:r>
              <a:rPr lang="de-DE" sz="2400" b="0" dirty="0" smtClean="0"/>
              <a:t>Der angebliche Röhm-Putsch</a:t>
            </a:r>
            <a:br>
              <a:rPr lang="de-DE" sz="2400" b="0" dirty="0" smtClean="0"/>
            </a:br>
            <a:r>
              <a:rPr lang="de-DE" sz="2400" b="0" dirty="0" smtClean="0"/>
              <a:t>Die SS</a:t>
            </a:r>
            <a:br>
              <a:rPr lang="de-DE" sz="2400" b="0" dirty="0" smtClean="0"/>
            </a:br>
            <a:r>
              <a:rPr lang="de-DE" sz="2400" b="0" dirty="0" smtClean="0"/>
              <a:t>Das Überwachungs-und Terrorsystem</a:t>
            </a:r>
            <a:br>
              <a:rPr lang="de-DE" sz="2400" b="0" dirty="0" smtClean="0"/>
            </a:br>
            <a:r>
              <a:rPr lang="de-DE" sz="2400" b="0" dirty="0" smtClean="0"/>
              <a:t>Wichtige Personen</a:t>
            </a:r>
            <a:br>
              <a:rPr lang="de-DE" sz="2400" b="0" dirty="0" smtClean="0"/>
            </a:br>
            <a:r>
              <a:rPr lang="de-DE" sz="2400" b="0" dirty="0" smtClean="0"/>
              <a:t>Wehrmacht </a:t>
            </a:r>
            <a:br>
              <a:rPr lang="de-DE" sz="2400" b="0" dirty="0" smtClean="0"/>
            </a:br>
            <a:r>
              <a:rPr lang="de-DE" sz="2400" b="0" dirty="0" smtClean="0"/>
              <a:t>Die Propaganda</a:t>
            </a:r>
            <a:endParaRPr lang="de-DE" sz="2400" b="0" dirty="0"/>
          </a:p>
        </p:txBody>
      </p:sp>
      <p:sp>
        <p:nvSpPr>
          <p:cNvPr id="8" name="Rechteck 7"/>
          <p:cNvSpPr/>
          <p:nvPr/>
        </p:nvSpPr>
        <p:spPr>
          <a:xfrm>
            <a:off x="3347864" y="764704"/>
            <a:ext cx="15664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dirty="0" smtClean="0">
                <a:solidFill>
                  <a:schemeClr val="bg1"/>
                </a:solidFill>
              </a:rPr>
              <a:t>Inhalt</a:t>
            </a:r>
            <a:endParaRPr lang="de-DE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5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type="subTitle" idx="1"/>
          </p:nvPr>
        </p:nvSpPr>
        <p:spPr>
          <a:xfrm>
            <a:off x="395536" y="4003302"/>
            <a:ext cx="7560840" cy="1729954"/>
          </a:xfrm>
        </p:spPr>
        <p:txBody>
          <a:bodyPr>
            <a:noAutofit/>
          </a:bodyPr>
          <a:lstStyle/>
          <a:p>
            <a:r>
              <a:rPr lang="de-DE" sz="2400" dirty="0" smtClean="0">
                <a:latin typeface="+mj-lt"/>
              </a:rPr>
              <a:t>Der Führer </a:t>
            </a:r>
            <a:r>
              <a:rPr lang="de-DE" sz="2400" dirty="0">
                <a:latin typeface="+mj-lt"/>
              </a:rPr>
              <a:t>vereint </a:t>
            </a:r>
            <a:r>
              <a:rPr lang="de-DE" sz="2400" dirty="0" smtClean="0">
                <a:latin typeface="+mj-lt"/>
              </a:rPr>
              <a:t>und lenkt umfassend und total alle Gewalt </a:t>
            </a:r>
            <a:r>
              <a:rPr lang="de-DE" sz="2400" dirty="0">
                <a:latin typeface="+mj-lt"/>
              </a:rPr>
              <a:t>des Reiches. </a:t>
            </a:r>
            <a:r>
              <a:rPr lang="de-DE" sz="2400" dirty="0" smtClean="0">
                <a:latin typeface="+mj-lt"/>
              </a:rPr>
              <a:t>Seine Macht vereinigt </a:t>
            </a:r>
            <a:r>
              <a:rPr lang="de-DE" sz="2400" dirty="0">
                <a:latin typeface="+mj-lt"/>
              </a:rPr>
              <a:t>alle politischen und kulturellen Institutionen in Staat.</a:t>
            </a:r>
          </a:p>
          <a:p>
            <a:endParaRPr lang="de-DE" sz="11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CF3E6E-EAE3-400E-9650-D0A0F230DC69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95536" y="3140968"/>
            <a:ext cx="7488832" cy="833358"/>
          </a:xfrm>
        </p:spPr>
        <p:txBody>
          <a:bodyPr/>
          <a:lstStyle/>
          <a:p>
            <a:r>
              <a:rPr lang="de-DE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/>
            </a:r>
            <a:br>
              <a:rPr lang="de-DE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de-DE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/>
            </a:r>
            <a:br>
              <a:rPr lang="de-DE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de-DE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/>
            </a:r>
            <a:br>
              <a:rPr lang="de-DE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de-DE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/>
            </a:r>
            <a:br>
              <a:rPr lang="de-DE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de-DE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br>
              <a:rPr lang="de-DE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de-DE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/>
            </a:r>
            <a:br>
              <a:rPr lang="de-DE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de-DE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/>
            </a:r>
            <a:br>
              <a:rPr lang="de-DE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de-DE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/>
            </a:r>
            <a:br>
              <a:rPr lang="de-DE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de-DE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/>
            </a:r>
            <a:br>
              <a:rPr lang="de-DE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de-DE" sz="28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de-DE" sz="28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Adolf Hitler: </a:t>
            </a:r>
            <a:br>
              <a:rPr lang="de-DE" sz="2800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de-DE" sz="2800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"Es muss ein Wille in Deutschland sein, und alle anderen müssen überwunden werden!" </a:t>
            </a:r>
            <a:br>
              <a:rPr lang="de-DE" sz="2800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DE" sz="2800" u="sng" dirty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843808" y="764704"/>
            <a:ext cx="31951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dirty="0" smtClean="0">
                <a:solidFill>
                  <a:schemeClr val="bg1"/>
                </a:solidFill>
              </a:rPr>
              <a:t>Der Diktator</a:t>
            </a:r>
            <a:endParaRPr lang="de-DE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type="subTitle" idx="1"/>
          </p:nvPr>
        </p:nvSpPr>
        <p:spPr>
          <a:xfrm>
            <a:off x="395536" y="2420888"/>
            <a:ext cx="7344816" cy="4248472"/>
          </a:xfrm>
        </p:spPr>
        <p:txBody>
          <a:bodyPr>
            <a:normAutofit fontScale="92500" lnSpcReduction="20000"/>
          </a:bodyPr>
          <a:lstStyle/>
          <a:p>
            <a:pPr marL="13716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de-DE" sz="3100" dirty="0" smtClean="0">
                <a:latin typeface="+mj-lt"/>
              </a:rPr>
              <a:t>Reichstagsbrandverordnung: </a:t>
            </a:r>
          </a:p>
          <a:p>
            <a:pPr marL="594360" indent="-4572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de-DE" sz="2600" dirty="0" smtClean="0">
                <a:latin typeface="+mj-lt"/>
              </a:rPr>
              <a:t>beseitigt demokratischen Rechtsstaat</a:t>
            </a:r>
          </a:p>
          <a:p>
            <a:pPr marL="594360" indent="-4572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de-DE" sz="2600" dirty="0" smtClean="0">
                <a:latin typeface="+mj-lt"/>
              </a:rPr>
              <a:t>setzt Weimarer Verfassung außer Kraft</a:t>
            </a:r>
          </a:p>
          <a:p>
            <a:pPr marL="285750" indent="-285750">
              <a:spcAft>
                <a:spcPts val="1425"/>
              </a:spcAft>
              <a:buClrTx/>
              <a:buFont typeface="Arial" pitchFamily="34" charset="0"/>
              <a:buChar char="•"/>
              <a:defRPr/>
            </a:pPr>
            <a:endParaRPr lang="de-DE" sz="1600" b="1" dirty="0" smtClean="0">
              <a:latin typeface="+mj-lt"/>
              <a:cs typeface="Arial Unicode MS" charset="0"/>
            </a:endParaRPr>
          </a:p>
          <a:p>
            <a:pPr>
              <a:spcAft>
                <a:spcPts val="1425"/>
              </a:spcAft>
              <a:buClrTx/>
              <a:defRPr/>
            </a:pPr>
            <a:r>
              <a:rPr lang="de-DE" sz="3100" dirty="0">
                <a:latin typeface="+mj-lt"/>
              </a:rPr>
              <a:t>Ermächtigungsgesetz</a:t>
            </a:r>
            <a:endParaRPr lang="de-DE" sz="3100" b="1" dirty="0">
              <a:latin typeface="+mj-lt"/>
              <a:cs typeface="Arial Unicode MS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de-DE" sz="2600" dirty="0" smtClean="0">
                <a:latin typeface="+mj-lt"/>
              </a:rPr>
              <a:t>entmachtet </a:t>
            </a:r>
            <a:r>
              <a:rPr lang="de-DE" sz="2600" dirty="0">
                <a:latin typeface="+mj-lt"/>
              </a:rPr>
              <a:t>das Parlament</a:t>
            </a:r>
            <a:endParaRPr lang="de-DE" sz="2600" dirty="0" smtClean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de-DE" sz="2600" dirty="0" smtClean="0">
                <a:latin typeface="+mj-lt"/>
              </a:rPr>
              <a:t>übergab </a:t>
            </a:r>
            <a:r>
              <a:rPr lang="de-DE" sz="2600" dirty="0">
                <a:latin typeface="+mj-lt"/>
              </a:rPr>
              <a:t>Hitler die </a:t>
            </a:r>
            <a:r>
              <a:rPr lang="de-DE" sz="2600" dirty="0" smtClean="0">
                <a:latin typeface="+mj-lt"/>
              </a:rPr>
              <a:t>Legislative </a:t>
            </a:r>
            <a:endParaRPr lang="de-DE" sz="2600" dirty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de-DE" sz="2600" dirty="0" smtClean="0">
                <a:latin typeface="+mj-lt"/>
              </a:rPr>
              <a:t>Deutschland </a:t>
            </a:r>
            <a:r>
              <a:rPr lang="de-DE" sz="2600" dirty="0">
                <a:latin typeface="+mj-lt"/>
              </a:rPr>
              <a:t>wird eine formalrechtlich legitimierte Diktatur.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de-DE" sz="2600" dirty="0"/>
          </a:p>
          <a:p>
            <a:pPr marL="13716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endParaRPr lang="de-DE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de-DE" dirty="0" smtClean="0"/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endParaRPr lang="de-DE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de-DE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B99011-8864-42B8-9624-7F54D6A00044}" type="slidenum">
              <a:rPr lang="de-DE"/>
              <a:pPr>
                <a:defRPr/>
              </a:pPr>
              <a:t>4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07504" y="260647"/>
            <a:ext cx="9220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dirty="0" smtClean="0">
                <a:solidFill>
                  <a:schemeClr val="bg1"/>
                </a:solidFill>
              </a:rPr>
              <a:t>Etablierung </a:t>
            </a:r>
            <a:r>
              <a:rPr lang="de-DE" sz="4000" dirty="0" smtClean="0">
                <a:solidFill>
                  <a:schemeClr val="bg1"/>
                </a:solidFill>
              </a:rPr>
              <a:t>des</a:t>
            </a:r>
            <a:r>
              <a:rPr lang="de-DE" sz="4400" dirty="0" smtClean="0">
                <a:solidFill>
                  <a:schemeClr val="bg1"/>
                </a:solidFill>
              </a:rPr>
              <a:t> Herrschaftssystems</a:t>
            </a:r>
            <a:endParaRPr lang="de-DE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type="subTitle" idx="1"/>
          </p:nvPr>
        </p:nvSpPr>
        <p:spPr>
          <a:xfrm>
            <a:off x="323528" y="2060848"/>
            <a:ext cx="8424936" cy="3744416"/>
          </a:xfrm>
        </p:spPr>
        <p:txBody>
          <a:bodyPr>
            <a:normAutofit fontScale="92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de-DE" dirty="0" smtClean="0"/>
          </a:p>
          <a:p>
            <a:pPr marL="13716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de-DE" dirty="0" smtClean="0"/>
              <a:t>Hierarchische Organisation des Staates</a:t>
            </a:r>
          </a:p>
          <a:p>
            <a:pPr marL="422910" indent="-2857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de-DE" dirty="0" smtClean="0"/>
              <a:t>Staatliche Kontrolle: Aufteilung des Reiches in Gaue</a:t>
            </a:r>
          </a:p>
          <a:p>
            <a:pPr marL="422910" indent="-2857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de-DE" dirty="0" smtClean="0"/>
              <a:t>mit Reichsleitern zur Kontrolle des Reiches</a:t>
            </a:r>
          </a:p>
          <a:p>
            <a:pPr marL="422910" indent="-2857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de-DE" dirty="0" smtClean="0"/>
              <a:t>Gleichschaltung </a:t>
            </a:r>
          </a:p>
          <a:p>
            <a:pPr marL="422910" indent="-2857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endParaRPr lang="de-DE" dirty="0" smtClean="0"/>
          </a:p>
          <a:p>
            <a:pPr marL="137160">
              <a:buClr>
                <a:schemeClr val="tx1">
                  <a:shade val="95000"/>
                </a:schemeClr>
              </a:buClr>
              <a:defRPr/>
            </a:pPr>
            <a:r>
              <a:rPr lang="de-DE" dirty="0"/>
              <a:t>Hierarchische Organisation </a:t>
            </a:r>
            <a:r>
              <a:rPr lang="de-DE" dirty="0" smtClean="0"/>
              <a:t>der Bevölkerung </a:t>
            </a:r>
          </a:p>
          <a:p>
            <a:pPr marL="480060" indent="-342900"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de-DE" dirty="0" smtClean="0"/>
              <a:t>Eingliederung </a:t>
            </a:r>
            <a:r>
              <a:rPr lang="de-DE" dirty="0"/>
              <a:t>der Bevölkerung in </a:t>
            </a:r>
            <a:r>
              <a:rPr lang="de-DE" dirty="0" smtClean="0"/>
              <a:t>Organisationen </a:t>
            </a:r>
            <a:r>
              <a:rPr lang="de-DE" dirty="0"/>
              <a:t>(Hitlerjugend, </a:t>
            </a:r>
            <a:r>
              <a:rPr lang="de-DE" dirty="0" smtClean="0"/>
              <a:t>NS-Frauenbund </a:t>
            </a:r>
            <a:r>
              <a:rPr lang="de-DE" dirty="0"/>
              <a:t>…)</a:t>
            </a:r>
          </a:p>
          <a:p>
            <a:pPr marL="422910" indent="-285750"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de-DE" dirty="0" smtClean="0"/>
              <a:t>Widerstand </a:t>
            </a:r>
            <a:r>
              <a:rPr lang="de-DE" dirty="0"/>
              <a:t>wird </a:t>
            </a:r>
            <a:r>
              <a:rPr lang="de-DE" dirty="0" smtClean="0"/>
              <a:t>verfolgt (</a:t>
            </a:r>
            <a:r>
              <a:rPr lang="de-DE" dirty="0" err="1" smtClean="0"/>
              <a:t>GeStaPo</a:t>
            </a:r>
            <a:r>
              <a:rPr lang="de-DE" dirty="0" smtClean="0"/>
              <a:t>)</a:t>
            </a:r>
            <a:endParaRPr lang="de-DE" dirty="0"/>
          </a:p>
          <a:p>
            <a:pPr marL="422910" indent="-2857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endParaRPr lang="de-DE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4FD38F-3309-4D3A-B9C9-13962E21FF13}" type="slidenum">
              <a:rPr lang="de-DE"/>
              <a:pPr>
                <a:defRPr/>
              </a:pPr>
              <a:t>5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259632" y="260648"/>
            <a:ext cx="62192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dirty="0" smtClean="0">
                <a:solidFill>
                  <a:schemeClr val="bg1"/>
                </a:solidFill>
              </a:rPr>
              <a:t>Kontrolle durch den Staat</a:t>
            </a:r>
            <a:endParaRPr lang="de-DE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Inhaltsplatzhalt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B5D2F52-2523-462D-B893-C60A99542D74}" type="slidenum">
              <a:rPr lang="de-DE"/>
              <a:pPr>
                <a:defRPr/>
              </a:pPr>
              <a:t>6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44" name="Grafik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666875"/>
            <a:ext cx="842962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428625" y="548680"/>
            <a:ext cx="89005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dirty="0" smtClean="0">
                <a:solidFill>
                  <a:schemeClr val="bg1"/>
                </a:solidFill>
              </a:rPr>
              <a:t>Das NS-Herrschaftssystem</a:t>
            </a:r>
            <a:endParaRPr lang="de-DE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type="subTitle" idx="1"/>
          </p:nvPr>
        </p:nvSpPr>
        <p:spPr>
          <a:xfrm>
            <a:off x="467544" y="2204864"/>
            <a:ext cx="6768752" cy="3600400"/>
          </a:xfrm>
        </p:spPr>
        <p:txBody>
          <a:bodyPr>
            <a:normAutofit fontScale="47500" lnSpcReduction="20000"/>
          </a:bodyPr>
          <a:lstStyle/>
          <a:p>
            <a:pPr marL="137160">
              <a:buClr>
                <a:schemeClr val="tx1">
                  <a:shade val="95000"/>
                </a:schemeClr>
              </a:buClr>
              <a:defRPr/>
            </a:pPr>
            <a:r>
              <a:rPr lang="de-DE" sz="5100" dirty="0" smtClean="0"/>
              <a:t>Hitler und</a:t>
            </a:r>
            <a:endParaRPr lang="de-DE" sz="5100" dirty="0"/>
          </a:p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r>
              <a:rPr lang="de-DE" sz="5100" dirty="0" smtClean="0"/>
              <a:t>zwei </a:t>
            </a:r>
            <a:r>
              <a:rPr lang="de-DE" sz="5100" dirty="0"/>
              <a:t>weitere </a:t>
            </a:r>
            <a:r>
              <a:rPr lang="de-DE" sz="5100" dirty="0" smtClean="0"/>
              <a:t>NS-Minister: 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endParaRPr lang="de-DE" sz="5100" dirty="0" smtClean="0"/>
          </a:p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r>
              <a:rPr lang="de-DE" sz="5100" dirty="0" smtClean="0"/>
              <a:t>Wilhelm </a:t>
            </a:r>
            <a:r>
              <a:rPr lang="de-DE" sz="5100" dirty="0"/>
              <a:t>Frick </a:t>
            </a:r>
            <a:r>
              <a:rPr lang="de-DE" sz="5100" dirty="0" smtClean="0"/>
              <a:t>Reichsinnenminister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endParaRPr lang="de-DE" sz="5100" dirty="0"/>
          </a:p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r>
              <a:rPr lang="de-DE" sz="5100" dirty="0" smtClean="0"/>
              <a:t> 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r>
              <a:rPr lang="de-DE" sz="5100" dirty="0" smtClean="0"/>
              <a:t>Hermann </a:t>
            </a:r>
            <a:r>
              <a:rPr lang="de-DE" sz="5100" dirty="0"/>
              <a:t>Göring </a:t>
            </a:r>
            <a:r>
              <a:rPr lang="de-DE" sz="5100" dirty="0" smtClean="0"/>
              <a:t>kommissarischer preußischer </a:t>
            </a:r>
            <a:r>
              <a:rPr lang="de-DE" sz="5100" dirty="0"/>
              <a:t>Innenminister  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de-DE" dirty="0"/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CF3E6E-EAE3-400E-9650-D0A0F230DC69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06999" y="476672"/>
            <a:ext cx="7530002" cy="977374"/>
          </a:xfrm>
        </p:spPr>
        <p:txBody>
          <a:bodyPr/>
          <a:lstStyle/>
          <a:p>
            <a:r>
              <a:rPr lang="de-DE" sz="4400" dirty="0" smtClean="0">
                <a:solidFill>
                  <a:schemeClr val="bg1"/>
                </a:solidFill>
              </a:rPr>
              <a:t>Das Erste NS-Kabinett</a:t>
            </a:r>
            <a:endParaRPr lang="de-DE" sz="4400" dirty="0">
              <a:solidFill>
                <a:schemeClr val="bg1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509120"/>
            <a:ext cx="128506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539316"/>
            <a:ext cx="1397978" cy="177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25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Inhaltsplatzhalter 2"/>
          <p:cNvSpPr>
            <a:spLocks noGrp="1"/>
          </p:cNvSpPr>
          <p:nvPr>
            <p:ph sz="quarter" idx="13"/>
          </p:nvPr>
        </p:nvSpPr>
        <p:spPr>
          <a:xfrm>
            <a:off x="251520" y="908720"/>
            <a:ext cx="8208912" cy="4493538"/>
          </a:xfrm>
        </p:spPr>
        <p:txBody>
          <a:bodyPr wrap="square">
            <a:spAutoFit/>
          </a:bodyPr>
          <a:lstStyle/>
          <a:p>
            <a:r>
              <a:rPr lang="de-DE" sz="2400" dirty="0" smtClean="0"/>
              <a:t>Innenminister </a:t>
            </a:r>
            <a:r>
              <a:rPr lang="de-DE" sz="2400" dirty="0"/>
              <a:t>Göring bereitet Gesetze in Preußen vor </a:t>
            </a:r>
          </a:p>
          <a:p>
            <a:r>
              <a:rPr lang="de-DE" sz="2400" dirty="0" smtClean="0"/>
              <a:t>Frick übernahm Görings Gesetze für die restliche Polizei im Reich. </a:t>
            </a:r>
          </a:p>
          <a:p>
            <a:endParaRPr lang="de-DE" sz="2400" dirty="0"/>
          </a:p>
          <a:p>
            <a:endParaRPr lang="de-DE" sz="2400" dirty="0" smtClean="0"/>
          </a:p>
          <a:p>
            <a:r>
              <a:rPr lang="de-DE" sz="2400" dirty="0" smtClean="0"/>
              <a:t>Die Sturmabteilung SA wird zur Hilfspolizei.</a:t>
            </a:r>
          </a:p>
          <a:p>
            <a:r>
              <a:rPr lang="de-DE" sz="2400" dirty="0" smtClean="0"/>
              <a:t>SA –Leitung: Ernst Röhm </a:t>
            </a:r>
          </a:p>
          <a:p>
            <a:r>
              <a:rPr lang="de-DE" sz="2400" dirty="0" smtClean="0"/>
              <a:t>Terrorakte, um die Opposition zu zerschlagen</a:t>
            </a:r>
          </a:p>
          <a:p>
            <a:endParaRPr lang="de-DE" sz="24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2D86573-B8B3-47A8-BCCA-0F5B05CFAA7B}" type="slidenum">
              <a:rPr lang="de-DE"/>
              <a:pPr>
                <a:defRPr/>
              </a:pPr>
              <a:t>8</a:t>
            </a:fld>
            <a:endParaRPr lang="de-DE"/>
          </a:p>
        </p:txBody>
      </p:sp>
      <p:pic>
        <p:nvPicPr>
          <p:cNvPr id="5126" name="Picture 2" descr="C:\Dokumente und Einstellungen\Administrator\Eigene Dateien\Downloads\Roh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00408"/>
            <a:ext cx="1571828" cy="202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Inhaltsplatzhalter 2"/>
          <p:cNvSpPr>
            <a:spLocks noGrp="1"/>
          </p:cNvSpPr>
          <p:nvPr>
            <p:ph type="subTitle" idx="1"/>
          </p:nvPr>
        </p:nvSpPr>
        <p:spPr>
          <a:xfrm>
            <a:off x="352426" y="2564904"/>
            <a:ext cx="6667846" cy="3816424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endParaRPr lang="de-DE" dirty="0" smtClean="0"/>
          </a:p>
          <a:p>
            <a:r>
              <a:rPr lang="de-DE" dirty="0" smtClean="0"/>
              <a:t>Ernst Röhm  will  SA, Polizei und Wehrmacht unter seiner Führung</a:t>
            </a:r>
          </a:p>
          <a:p>
            <a:r>
              <a:rPr lang="de-DE" dirty="0" smtClean="0"/>
              <a:t>Hitler sieht Zukunft in Wehrmacht, nicht in SA </a:t>
            </a:r>
          </a:p>
          <a:p>
            <a:r>
              <a:rPr lang="de-DE" dirty="0" smtClean="0"/>
              <a:t>Röhm und viele Mitglieder der SA werden ermordet.</a:t>
            </a:r>
          </a:p>
          <a:p>
            <a:r>
              <a:rPr lang="de-DE" dirty="0" smtClean="0"/>
              <a:t>An die Stelle der SA trat nun die SS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BEF4C8-4AB8-4CF4-9216-18C6768CBC2C}" type="slidenum">
              <a:rPr lang="de-DE"/>
              <a:pPr>
                <a:defRPr/>
              </a:pPr>
              <a:t>9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18967" y="260648"/>
            <a:ext cx="8106066" cy="1337414"/>
          </a:xfrm>
        </p:spPr>
        <p:txBody>
          <a:bodyPr/>
          <a:lstStyle/>
          <a:p>
            <a:r>
              <a:rPr lang="de-DE" sz="4400" dirty="0">
                <a:solidFill>
                  <a:schemeClr val="bg1"/>
                </a:solidFill>
              </a:rPr>
              <a:t>Der angebliche Röhm-Putsch</a:t>
            </a:r>
            <a:br>
              <a:rPr lang="de-DE" sz="4400" dirty="0">
                <a:solidFill>
                  <a:schemeClr val="bg1"/>
                </a:solidFill>
              </a:rPr>
            </a:br>
            <a:r>
              <a:rPr lang="de-DE" sz="4400" dirty="0">
                <a:solidFill>
                  <a:schemeClr val="bg1"/>
                </a:solidFill>
              </a:rPr>
              <a:t>Von der SA zur 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Ganym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Larissa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0</TotalTime>
  <Words>423</Words>
  <Application>Microsoft Office PowerPoint</Application>
  <PresentationFormat>Bildschirmpräsentation (4:3)</PresentationFormat>
  <Paragraphs>126</Paragraphs>
  <Slides>17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Mylar</vt:lpstr>
      <vt:lpstr>PowerPoint-Präsentation</vt:lpstr>
      <vt:lpstr>         Der Diktator Etablierung des Herrschaftssystems Kontrolle durch den Staat NS-Herrschaftssystem Das erste NS-Kabinett Der angebliche Röhm-Putsch Die SS Das Überwachungs-und Terrorsystem Wichtige Personen Wehrmacht  Die Propaganda</vt:lpstr>
      <vt:lpstr>           Adolf Hitler:  "Es muss ein Wille in Deutschland sein, und alle anderen müssen überwunden werden!"  </vt:lpstr>
      <vt:lpstr>PowerPoint-Präsentation</vt:lpstr>
      <vt:lpstr>PowerPoint-Präsentation</vt:lpstr>
      <vt:lpstr>PowerPoint-Präsentation</vt:lpstr>
      <vt:lpstr>Das Erste NS-Kabinett</vt:lpstr>
      <vt:lpstr>PowerPoint-Präsentation</vt:lpstr>
      <vt:lpstr>Der angebliche Röhm-Putsch Von der SA zur SS</vt:lpstr>
      <vt:lpstr>Die SS</vt:lpstr>
      <vt:lpstr>Das Überwachungs-und Terrorsystem von SS und GeStaPo</vt:lpstr>
      <vt:lpstr>Wichtige Personen</vt:lpstr>
      <vt:lpstr>PowerPoint-Präsentation</vt:lpstr>
      <vt:lpstr>                   Albert Speer: Hitlers Architekt Generalbauinspekteur für die Reichshauptstadt Berlin Neugestaltung Nürnbergs als Stadt der Parteitage. später: Reichsminister für Bewaffnung und Munition Reichsminister für Rüstung und Kriegsproduktion </vt:lpstr>
      <vt:lpstr>Die Wehrmacht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NS-Herrschaftssystem</dc:title>
  <dc:creator>EvoN610c</dc:creator>
  <cp:lastModifiedBy>Nicole</cp:lastModifiedBy>
  <cp:revision>60</cp:revision>
  <dcterms:created xsi:type="dcterms:W3CDTF">2010-09-04T14:43:33Z</dcterms:created>
  <dcterms:modified xsi:type="dcterms:W3CDTF">2016-02-11T15:50:08Z</dcterms:modified>
</cp:coreProperties>
</file>