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5" r:id="rId4"/>
    <p:sldId id="269" r:id="rId5"/>
    <p:sldId id="258" r:id="rId6"/>
    <p:sldId id="262" r:id="rId7"/>
    <p:sldId id="270" r:id="rId8"/>
    <p:sldId id="271" r:id="rId9"/>
    <p:sldId id="263" r:id="rId10"/>
    <p:sldId id="266" r:id="rId11"/>
    <p:sldId id="267" r:id="rId12"/>
    <p:sldId id="268" r:id="rId13"/>
    <p:sldId id="264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100" d="100"/>
          <a:sy n="100" d="100"/>
        </p:scale>
        <p:origin x="9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46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48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4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05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69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26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0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54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6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3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1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11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AE23DB5-6068-4E10-AE71-B3896523CFE3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8A158BC-1AA7-49A8-8C8C-4F164F0C6A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612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r-magazin.de/politik/weltwirtschaft/a-740802.html" TargetMode="External"/><Relationship Id="rId2" Type="http://schemas.openxmlformats.org/officeDocument/2006/relationships/hyperlink" Target="https://www.bwl-lexikon.de/wiki/soziale-marktwirtschaf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hm.de/lemo/bestand/objekt/f54-166" TargetMode="External"/><Relationship Id="rId5" Type="http://schemas.openxmlformats.org/officeDocument/2006/relationships/hyperlink" Target="https://www.galileo.tv/life/kommunismus-einfach-erklaert-sozialismus-system-und-zukunft/" TargetMode="External"/><Relationship Id="rId4" Type="http://schemas.openxmlformats.org/officeDocument/2006/relationships/hyperlink" Target="https://www.youtube.com/watch?v=sK424vC5X8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Ideologien und Wirtschaftssysteme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608" y="5280847"/>
            <a:ext cx="11021393" cy="434974"/>
          </a:xfrm>
        </p:spPr>
        <p:txBody>
          <a:bodyPr>
            <a:noAutofit/>
          </a:bodyPr>
          <a:lstStyle/>
          <a:p>
            <a:r>
              <a:rPr lang="de-DE" sz="3600" dirty="0"/>
              <a:t>Kapitalismus vs. Kommunismus</a:t>
            </a:r>
          </a:p>
          <a:p>
            <a:r>
              <a:rPr lang="de-DE" sz="3600" dirty="0"/>
              <a:t>Marktwirtschaft vs. Planwirtschaft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667482" y="511734"/>
            <a:ext cx="340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Q2/ </a:t>
            </a:r>
            <a:r>
              <a:rPr lang="de-DE" dirty="0" err="1"/>
              <a:t>Powi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Schreiber-Mansmann</a:t>
            </a:r>
          </a:p>
        </p:txBody>
      </p:sp>
    </p:spTree>
    <p:extLst>
      <p:ext uri="{BB962C8B-B14F-4D97-AF65-F5344CB8AC3E}">
        <p14:creationId xmlns:p14="http://schemas.microsoft.com/office/powerpoint/2010/main" val="280134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Freie Marktwirtschaft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885" y="2364167"/>
            <a:ext cx="5212980" cy="363696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095999" y="2364167"/>
            <a:ext cx="56717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Staat: setzt den wirtschaftspolitischen Rahmen,</a:t>
            </a:r>
          </a:p>
          <a:p>
            <a:r>
              <a:rPr lang="de-DE" dirty="0"/>
              <a:t>greift aber nicht in das Wirtschaftsgeschehen ein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Bsp.: USA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44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Soziale Marktwirtschaft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490" y="2389926"/>
            <a:ext cx="5212980" cy="363696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001815" y="2292627"/>
            <a:ext cx="5713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Staat betreibt neben der neben der Ordnungspolitik, Prozesspolitik</a:t>
            </a:r>
          </a:p>
          <a:p>
            <a:endParaRPr lang="de-DE" dirty="0"/>
          </a:p>
          <a:p>
            <a:r>
              <a:rPr lang="de-DE" dirty="0"/>
              <a:t> greift also aktiv oder lenkend in das Wirtschaftsgeschehen ein </a:t>
            </a:r>
          </a:p>
          <a:p>
            <a:endParaRPr lang="de-DE" dirty="0"/>
          </a:p>
          <a:p>
            <a:r>
              <a:rPr lang="de-DE" dirty="0"/>
              <a:t>sorgt somit für soziale Sicherheit</a:t>
            </a:r>
          </a:p>
          <a:p>
            <a:r>
              <a:rPr lang="de-DE" dirty="0"/>
              <a:t>Bsp.: Bundesrepublik Deutschland</a:t>
            </a:r>
          </a:p>
        </p:txBody>
      </p:sp>
    </p:spTree>
    <p:extLst>
      <p:ext uri="{BB962C8B-B14F-4D97-AF65-F5344CB8AC3E}">
        <p14:creationId xmlns:p14="http://schemas.microsoft.com/office/powerpoint/2010/main" val="169885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Freie Marktwirtschaft vs. Soziale Marktwirtschaft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Freie Marktwirtschaft: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sich selbst überlassener Wettbewerb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sich selbst regulierende Wirtschaft (Adam Smith)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Produzenten haben völlige Gewerbefreiheit</a:t>
            </a:r>
          </a:p>
          <a:p>
            <a:endParaRPr lang="de-DE" dirty="0"/>
          </a:p>
          <a:p>
            <a:r>
              <a:rPr lang="de-DE" dirty="0"/>
              <a:t>Soziale Marktwirtschaft: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staatliche Eingriffe fördern oder schützen (gegen Monopole etc./Arbeitnehmerschutz) </a:t>
            </a:r>
          </a:p>
          <a:p>
            <a:r>
              <a:rPr lang="de-DE" dirty="0"/>
              <a:t>gelegentliche Eingriffe in die Wirtschaft</a:t>
            </a:r>
          </a:p>
          <a:p>
            <a:r>
              <a:rPr lang="de-DE" dirty="0"/>
              <a:t>staatliche Regulation in Produktion ist möglich (Schadstoffe)</a:t>
            </a:r>
          </a:p>
        </p:txBody>
      </p:sp>
    </p:spTree>
    <p:extLst>
      <p:ext uri="{BB962C8B-B14F-4D97-AF65-F5344CB8AC3E}">
        <p14:creationId xmlns:p14="http://schemas.microsoft.com/office/powerpoint/2010/main" val="333957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Planwirtschaft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Definition: Planwirtschaft (Zentralverwaltungswirtschaft) bezeichnet eine Wirtschaftsordnung, in der wirtschaftliche Entscheidungen vom Staat getroffen werden</a:t>
            </a:r>
          </a:p>
          <a:p>
            <a:r>
              <a:rPr lang="de-DE" dirty="0"/>
              <a:t>Merkmale:</a:t>
            </a:r>
          </a:p>
          <a:p>
            <a:pPr lvl="1"/>
            <a:r>
              <a:rPr lang="de-DE" dirty="0"/>
              <a:t>Kontrolle des Staates mittels Jahresplänen</a:t>
            </a:r>
          </a:p>
          <a:p>
            <a:pPr lvl="1"/>
            <a:r>
              <a:rPr lang="de-DE" dirty="0"/>
              <a:t>Verstaatlichung der Produktionsmittel</a:t>
            </a:r>
          </a:p>
          <a:p>
            <a:pPr lvl="1"/>
            <a:r>
              <a:rPr lang="de-DE" dirty="0"/>
              <a:t>Kollektiveigentum/ Abschaffung Privateigentum</a:t>
            </a:r>
          </a:p>
          <a:p>
            <a:pPr lvl="1"/>
            <a:r>
              <a:rPr lang="de-DE" dirty="0"/>
              <a:t>Eingeschränkte Berufswahl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01" y="244699"/>
            <a:ext cx="4750873" cy="26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8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Marktwirtschaft vs. Planwirtschaft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https://youtu.be/AP4X2xdTp_4</a:t>
            </a:r>
          </a:p>
        </p:txBody>
      </p:sp>
    </p:spTree>
    <p:extLst>
      <p:ext uri="{BB962C8B-B14F-4D97-AF65-F5344CB8AC3E}">
        <p14:creationId xmlns:p14="http://schemas.microsoft.com/office/powerpoint/2010/main" val="159305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dirty="0">
                <a:hlinkClick r:id="rId2"/>
              </a:rPr>
              <a:t>Textquellen:</a:t>
            </a:r>
          </a:p>
          <a:p>
            <a:pPr marL="0" indent="0">
              <a:buNone/>
            </a:pPr>
            <a:r>
              <a:rPr lang="de-DE" dirty="0"/>
              <a:t>Bundeszentrale für politische Bildung/Politiklexikon/Marktwirtschaft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http://zitate.net/kapitalismus-zitate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https://www.google.com/search?q=definition+kapitalismus&amp;rlz=1C1GCEA_enDE773DE773&amp;oq=Definiton+kapital&amp;aqs=chrome.1.69i57j0i10l9.7088j1j4&amp;sourceid=chrome&amp;ie=UTF-8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https://www.welt.de/geschichte/kopf-des-tages/article225294683/Leo-Trotzki-So-rechnete-Stalin-mit-seinem-schaerfsten-Gegner-ab.html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https://www.geschichte-abitur.de/industrialisierung/basis-und-uberbau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https://www.planet-wissen.de/geschichte/diktatoren/mao_zedong_gnadenloser_machtmensch/index.html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https://www.faz.net/aktuell/politik/politische-buecher/mao-tse-tung-45-millionen-tote-14038.html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https://www.sueddeutsche.de/kultur/der-holocaust-und-stalins-verbrechen-massenmoerder-mit-unterschiedlichen-feindbildern-1.1380077</a:t>
            </a: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r>
              <a:rPr lang="de-DE" dirty="0">
                <a:hlinkClick r:id="rId2"/>
              </a:rPr>
              <a:t>Bildquellen:</a:t>
            </a:r>
          </a:p>
          <a:p>
            <a:r>
              <a:rPr lang="de-DE" dirty="0">
                <a:hlinkClick r:id="rId2"/>
              </a:rPr>
              <a:t>https://www.bwl-lexikon.de/wiki/soziale-marktwirtschaft/</a:t>
            </a:r>
            <a:endParaRPr lang="de-DE" dirty="0"/>
          </a:p>
          <a:p>
            <a:r>
              <a:rPr lang="de-DE" dirty="0">
                <a:hlinkClick r:id="rId3"/>
              </a:rPr>
              <a:t>https://www.manager-magazin.de/politik/weltwirtschaft/a-740802.html</a:t>
            </a:r>
            <a:endParaRPr lang="de-DE" dirty="0"/>
          </a:p>
          <a:p>
            <a:r>
              <a:rPr lang="de-DE" dirty="0">
                <a:hlinkClick r:id="rId4"/>
              </a:rPr>
              <a:t>https://www.youtube.com/watch?v=sK424vC5X8s</a:t>
            </a:r>
            <a:endParaRPr lang="de-DE" dirty="0"/>
          </a:p>
          <a:p>
            <a:r>
              <a:rPr lang="de-DE" dirty="0">
                <a:hlinkClick r:id="rId5"/>
              </a:rPr>
              <a:t>https://www.galileo.tv/life/kommunismus-einfach-erklaert-sozialismus-system-und-zukunft/</a:t>
            </a:r>
            <a:endParaRPr lang="de-DE" dirty="0"/>
          </a:p>
          <a:p>
            <a:r>
              <a:rPr lang="de-DE" dirty="0">
                <a:hlinkClick r:id="rId6"/>
              </a:rPr>
              <a:t>https://www.dhm.de/lemo/bestand/objekt/f54-166</a:t>
            </a:r>
            <a:endParaRPr lang="de-DE" dirty="0"/>
          </a:p>
          <a:p>
            <a:r>
              <a:rPr lang="de-DE" dirty="0"/>
              <a:t>https://www.planet-wissen.de/geschichte/diktatoren/mao_zedong_gnadenloser_machtmensch/index.html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35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8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354744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Verbreitung</a:t>
            </a:r>
          </a:p>
          <a:p>
            <a:r>
              <a:rPr lang="de-DE" dirty="0"/>
              <a:t>Kapitalismus</a:t>
            </a:r>
          </a:p>
          <a:p>
            <a:r>
              <a:rPr lang="de-DE" dirty="0"/>
              <a:t>Kommunismus</a:t>
            </a:r>
          </a:p>
          <a:p>
            <a:r>
              <a:rPr lang="de-DE" dirty="0"/>
              <a:t>Marktwirtschaft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Die Freie Marktwirtschaft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Die Soziale Marktwirtschaft</a:t>
            </a:r>
          </a:p>
          <a:p>
            <a:r>
              <a:rPr lang="de-DE" dirty="0"/>
              <a:t>Planwirtschaft</a:t>
            </a:r>
          </a:p>
          <a:p>
            <a:r>
              <a:rPr lang="de-DE" dirty="0"/>
              <a:t>Quellen</a:t>
            </a:r>
          </a:p>
          <a:p>
            <a:r>
              <a:rPr lang="de-DE" dirty="0"/>
              <a:t>Dank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62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876675" cy="970450"/>
          </a:xfrm>
        </p:spPr>
        <p:txBody>
          <a:bodyPr/>
          <a:lstStyle/>
          <a:p>
            <a:r>
              <a:rPr lang="de-DE" dirty="0"/>
              <a:t>Verbreitung Kommunismus </a:t>
            </a:r>
            <a:br>
              <a:rPr lang="de-DE" dirty="0"/>
            </a:br>
            <a:r>
              <a:rPr lang="de-DE" dirty="0"/>
              <a:t>1980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7" y="1914525"/>
            <a:ext cx="4847028" cy="4847028"/>
          </a:xfrm>
          <a:prstGeom prst="rect">
            <a:avLst/>
          </a:prstGeom>
        </p:spPr>
      </p:pic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06CB6F1D-2701-4537-87DB-0AC160E9E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3440"/>
              </p:ext>
            </p:extLst>
          </p:nvPr>
        </p:nvGraphicFramePr>
        <p:xfrm>
          <a:off x="6900007" y="1153233"/>
          <a:ext cx="4481993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59">
                  <a:extLst>
                    <a:ext uri="{9D8B030D-6E8A-4147-A177-3AD203B41FA5}">
                      <a16:colId xmlns:a16="http://schemas.microsoft.com/office/drawing/2014/main" val="4137283562"/>
                    </a:ext>
                  </a:extLst>
                </a:gridCol>
                <a:gridCol w="2291334">
                  <a:extLst>
                    <a:ext uri="{9D8B030D-6E8A-4147-A177-3AD203B41FA5}">
                      <a16:colId xmlns:a16="http://schemas.microsoft.com/office/drawing/2014/main" val="30568299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Sowjetunion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62314"/>
                  </a:ext>
                </a:extLst>
              </a:tr>
              <a:tr h="350763">
                <a:tc>
                  <a:txBody>
                    <a:bodyPr/>
                    <a:lstStyle/>
                    <a:p>
                      <a:r>
                        <a:rPr lang="de-DE" dirty="0"/>
                        <a:t>Ungarn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Rumänien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287903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Jugoslawien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Bulgarien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19592"/>
                  </a:ext>
                </a:extLst>
              </a:tr>
              <a:tr h="729378">
                <a:tc>
                  <a:txBody>
                    <a:bodyPr/>
                    <a:lstStyle/>
                    <a:p>
                      <a:r>
                        <a:rPr lang="de-DE" dirty="0"/>
                        <a:t>DDR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etliche afrikanische Staaten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61219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r>
                        <a:rPr lang="de-DE" dirty="0"/>
                        <a:t>Polen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China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646804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Tschechoslowakei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Kuba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835243"/>
                  </a:ext>
                </a:extLst>
              </a:tr>
              <a:tr h="510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Albanien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Vietnam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04820"/>
                  </a:ext>
                </a:extLst>
              </a:tr>
              <a:tr h="7293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Mittelamerikanische Staaten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Nordkorea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85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3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Verbreitung Kommunismus 2021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139" y="1819275"/>
            <a:ext cx="5107764" cy="510776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74" y="2514600"/>
            <a:ext cx="290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D74BB7DB-C4CE-4517-A314-37543DB5D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54268"/>
              </p:ext>
            </p:extLst>
          </p:nvPr>
        </p:nvGraphicFramePr>
        <p:xfrm>
          <a:off x="6238874" y="2722157"/>
          <a:ext cx="4645026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513">
                  <a:extLst>
                    <a:ext uri="{9D8B030D-6E8A-4147-A177-3AD203B41FA5}">
                      <a16:colId xmlns:a16="http://schemas.microsoft.com/office/drawing/2014/main" val="1758628223"/>
                    </a:ext>
                  </a:extLst>
                </a:gridCol>
                <a:gridCol w="2322513">
                  <a:extLst>
                    <a:ext uri="{9D8B030D-6E8A-4147-A177-3AD203B41FA5}">
                      <a16:colId xmlns:a16="http://schemas.microsoft.com/office/drawing/2014/main" val="477537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1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Vietnam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Kuba</a:t>
                      </a:r>
                      <a:endParaRPr lang="en-US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1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Nordkorea</a:t>
                      </a:r>
                      <a:endParaRPr lang="en-US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Laos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43595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44B242C7-4586-4423-AA10-0ECBB5F156BC}"/>
              </a:ext>
            </a:extLst>
          </p:cNvPr>
          <p:cNvSpPr txBox="1"/>
          <p:nvPr/>
        </p:nvSpPr>
        <p:spPr>
          <a:xfrm>
            <a:off x="2928938" y="3306246"/>
            <a:ext cx="6181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China </a:t>
            </a:r>
          </a:p>
        </p:txBody>
      </p:sp>
    </p:spTree>
    <p:extLst>
      <p:ext uri="{BB962C8B-B14F-4D97-AF65-F5344CB8AC3E}">
        <p14:creationId xmlns:p14="http://schemas.microsoft.com/office/powerpoint/2010/main" val="17026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Kapitalismus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711" y="2575774"/>
            <a:ext cx="5916939" cy="3283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/>
              <a:t>Definition: eine Form der Wirtschaft und Gesellschaft auf der Grundlage des freien Wettbewerbs und des Strebens nach Kapitalbesitz des Einzelnen. </a:t>
            </a:r>
          </a:p>
          <a:p>
            <a:pPr marL="0" indent="0">
              <a:buNone/>
            </a:pP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i="1" dirty="0"/>
              <a:t>Dem Kapitalismus wohnt ein Laster inne: Die ungleiche Verteilung der Güter. Dem Sozialismus hingegen wohnt eine Tugend inne: Die gleichmäßige Verteilung des Elends. </a:t>
            </a:r>
          </a:p>
          <a:p>
            <a:pPr marL="0" indent="0">
              <a:buNone/>
            </a:pPr>
            <a:r>
              <a:rPr lang="de-DE" dirty="0"/>
              <a:t>- Winston Churchill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593" y="2016625"/>
            <a:ext cx="4554829" cy="25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9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Kommunismus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8805" y="84139"/>
            <a:ext cx="4117620" cy="2316161"/>
          </a:xfrm>
          <a:prstGeom prst="rect">
            <a:avLst/>
          </a:prstGeom>
        </p:spPr>
      </p:pic>
      <p:sp>
        <p:nvSpPr>
          <p:cNvPr id="4" name="AutoShape 2" descr="Was ist Kommunismus? - Linkes For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55575" y="2020644"/>
            <a:ext cx="89055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Definition:</a:t>
            </a:r>
          </a:p>
          <a:p>
            <a:r>
              <a:rPr lang="de-DE" sz="2400" dirty="0"/>
              <a:t>Utopie einer gleichen Gesellschaft ohne Privateigentum</a:t>
            </a:r>
          </a:p>
          <a:p>
            <a:endParaRPr lang="de-DE" sz="2400" dirty="0"/>
          </a:p>
          <a:p>
            <a:r>
              <a:rPr lang="de-DE" sz="2400" dirty="0"/>
              <a:t>lat. </a:t>
            </a:r>
            <a:r>
              <a:rPr lang="de-DE" sz="2400" dirty="0" err="1"/>
              <a:t>communis</a:t>
            </a:r>
            <a:r>
              <a:rPr lang="de-DE" sz="2400" dirty="0"/>
              <a:t> – Gemeinschaft</a:t>
            </a:r>
          </a:p>
          <a:p>
            <a:endParaRPr lang="de-DE" sz="2400" dirty="0"/>
          </a:p>
          <a:p>
            <a:r>
              <a:rPr lang="de-DE" sz="2400" dirty="0"/>
              <a:t>Ideologie: antiliberal, egalitär, totalitär, stattlicher Zwang/Überwachung der Bürger/ Zwangslager (</a:t>
            </a:r>
            <a:r>
              <a:rPr lang="de-DE" sz="2400" dirty="0" err="1"/>
              <a:t>Gulaks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Mittel: Verstaatlichung der  Produktionsmittel/Enteignung/Planwirtschaft</a:t>
            </a:r>
          </a:p>
          <a:p>
            <a:endParaRPr lang="de-DE" sz="2400" dirty="0"/>
          </a:p>
          <a:p>
            <a:r>
              <a:rPr lang="de-DE" sz="2400" dirty="0"/>
              <a:t>Entstehungszeit: Hochzeit der Industriellen Revolution/</a:t>
            </a:r>
            <a:r>
              <a:rPr lang="de-DE" sz="2400" dirty="0" err="1"/>
              <a:t>Dtl</a:t>
            </a:r>
            <a:r>
              <a:rPr lang="de-DE" sz="2400" dirty="0"/>
              <a:t>./Russland/ </a:t>
            </a:r>
          </a:p>
        </p:txBody>
      </p:sp>
    </p:spTree>
    <p:extLst>
      <p:ext uri="{BB962C8B-B14F-4D97-AF65-F5344CB8AC3E}">
        <p14:creationId xmlns:p14="http://schemas.microsoft.com/office/powerpoint/2010/main" val="139232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Vertreter des Kommunismus</a:t>
            </a:r>
            <a:br>
              <a:rPr lang="de-DE" dirty="0"/>
            </a:br>
            <a:endParaRPr lang="de-DE" dirty="0"/>
          </a:p>
        </p:txBody>
      </p:sp>
      <p:sp>
        <p:nvSpPr>
          <p:cNvPr id="4" name="AutoShape 2" descr="Was ist Kommunismus? - Linkes For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D2DCB81-691C-47D7-A42C-9F0EE06F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2394853"/>
            <a:ext cx="4206875" cy="1992601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Deutschland</a:t>
            </a:r>
          </a:p>
          <a:p>
            <a:pPr marL="0" indent="0">
              <a:buNone/>
            </a:pPr>
            <a:r>
              <a:rPr lang="de-DE" sz="1800" dirty="0"/>
              <a:t>Vertreter: Karl Marx/Friedrich Engels </a:t>
            </a:r>
          </a:p>
          <a:p>
            <a:pPr marL="0" indent="0">
              <a:buNone/>
            </a:pPr>
            <a:r>
              <a:rPr lang="de-DE" sz="1800" dirty="0"/>
              <a:t>(Das Kommunistische Manifest)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A30618-6E06-4BD0-8DB5-CD40A2A2917A}"/>
              </a:ext>
            </a:extLst>
          </p:cNvPr>
          <p:cNvSpPr txBox="1"/>
          <p:nvPr/>
        </p:nvSpPr>
        <p:spPr>
          <a:xfrm>
            <a:off x="5048250" y="2394853"/>
            <a:ext cx="4591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Russland</a:t>
            </a:r>
          </a:p>
          <a:p>
            <a:r>
              <a:rPr lang="de-DE" dirty="0"/>
              <a:t>Vertreter:</a:t>
            </a:r>
          </a:p>
          <a:p>
            <a:r>
              <a:rPr lang="de-DE" dirty="0"/>
              <a:t>Lenin (Leninismus)</a:t>
            </a:r>
          </a:p>
          <a:p>
            <a:r>
              <a:rPr lang="de-DE" dirty="0"/>
              <a:t>Stalin (Stalinismus)</a:t>
            </a:r>
          </a:p>
          <a:p>
            <a:r>
              <a:rPr lang="de-DE" dirty="0"/>
              <a:t>Trotzki  (Trotzkismus)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1C68E6-6A80-438C-9954-CD5E14CA64CB}"/>
              </a:ext>
            </a:extLst>
          </p:cNvPr>
          <p:cNvSpPr txBox="1"/>
          <p:nvPr/>
        </p:nvSpPr>
        <p:spPr>
          <a:xfrm>
            <a:off x="3771900" y="4997083"/>
            <a:ext cx="206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China:</a:t>
            </a:r>
          </a:p>
          <a:p>
            <a:r>
              <a:rPr lang="de-DE" dirty="0"/>
              <a:t>Vertreter</a:t>
            </a:r>
          </a:p>
          <a:p>
            <a:r>
              <a:rPr lang="de-DE" dirty="0"/>
              <a:t>Mao (Maoismus)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4B7407-42CC-47BF-BA5A-F4DC9899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459" y="322105"/>
            <a:ext cx="3293533" cy="18526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6E3D13-B016-41AC-909C-2D142D0A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522" y="2299800"/>
            <a:ext cx="1928503" cy="25655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FA45EEC-4A27-4132-94EC-7A2EBE0BC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026" y="2394853"/>
            <a:ext cx="2038385" cy="19926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C23E898-B4A4-491E-A883-B90EEEEAF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4084348"/>
            <a:ext cx="2490751" cy="199260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A70BA43-D82C-4CA8-B6CF-8455E8255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825" y="4607590"/>
            <a:ext cx="3451864" cy="19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CEC25-AF4A-45C2-931F-8995AFE9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Opfer des Kommunismus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4DBFAD-DBD7-445E-8544-B2D669EE7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MAO TSE-TUNG: Maos „Großer Sprung“  45 Millionen Tote durch Hunger, Folter, Morde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288167-1223-4867-817F-D9C374E810BF}"/>
              </a:ext>
            </a:extLst>
          </p:cNvPr>
          <p:cNvSpPr txBox="1"/>
          <p:nvPr/>
        </p:nvSpPr>
        <p:spPr>
          <a:xfrm>
            <a:off x="4183856" y="4925110"/>
            <a:ext cx="6100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Stalin: „Der Großen Terror“ 1,5 Millionen Verhaftete erschossen, sibirische Lager für Familienangehörige, Hungersnöte, politische Morde</a:t>
            </a:r>
          </a:p>
        </p:txBody>
      </p:sp>
    </p:spTree>
    <p:extLst>
      <p:ext uri="{BB962C8B-B14F-4D97-AF65-F5344CB8AC3E}">
        <p14:creationId xmlns:p14="http://schemas.microsoft.com/office/powerpoint/2010/main" val="280630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Marktwirtschaft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424" y="2570017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Definition:</a:t>
            </a:r>
          </a:p>
          <a:p>
            <a:pPr marL="0" indent="0">
              <a:buNone/>
            </a:pPr>
            <a:r>
              <a:rPr lang="de-DE" sz="2400" dirty="0"/>
              <a:t>„Wirtschaftsordnung in der die Verteilung und Produktion aller Güter und Dienstleistungen über Angebot und Nachfrage, das heißt über Marktprozesse frei gehandelt und getauscht werden.“</a:t>
            </a:r>
          </a:p>
          <a:p>
            <a:pPr marL="0" indent="0">
              <a:buNone/>
            </a:pPr>
            <a:r>
              <a:rPr lang="de-DE" sz="1600" dirty="0"/>
              <a:t>(Bundeszentrale für politische Bildung)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2400" dirty="0"/>
              <a:t>Varianten: </a:t>
            </a:r>
          </a:p>
          <a:p>
            <a:pPr marL="0" indent="0">
              <a:buNone/>
            </a:pPr>
            <a:r>
              <a:rPr lang="de-DE" sz="2400" dirty="0"/>
              <a:t>Freie Marktwirtschaft vs. Soziale Marktwirtschaft</a:t>
            </a:r>
          </a:p>
          <a:p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96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Zitierfähig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itierfähi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680</Words>
  <Application>Microsoft Office PowerPoint</Application>
  <PresentationFormat>Breitbild</PresentationFormat>
  <Paragraphs>131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2</vt:lpstr>
      <vt:lpstr>Zitierfähig</vt:lpstr>
      <vt:lpstr>Ideologien und Wirtschaftssysteme</vt:lpstr>
      <vt:lpstr>Inhalt</vt:lpstr>
      <vt:lpstr>Verbreitung Kommunismus  1980</vt:lpstr>
      <vt:lpstr>Verbreitung Kommunismus 2021</vt:lpstr>
      <vt:lpstr>Kapitalismus</vt:lpstr>
      <vt:lpstr>Kommunismus </vt:lpstr>
      <vt:lpstr>Vertreter des Kommunismus </vt:lpstr>
      <vt:lpstr>Opfer des Kommunismus</vt:lpstr>
      <vt:lpstr>Marktwirtschaft</vt:lpstr>
      <vt:lpstr>Die Freie Marktwirtschaft</vt:lpstr>
      <vt:lpstr>Die Soziale Marktwirtschaft</vt:lpstr>
      <vt:lpstr>Freie Marktwirtschaft vs. Soziale Marktwirtschaft</vt:lpstr>
      <vt:lpstr>Planwirtschaft </vt:lpstr>
      <vt:lpstr>Marktwirtschaft vs. Planwirtschaft</vt:lpstr>
      <vt:lpstr>Quellen</vt:lpstr>
      <vt:lpstr>Dank</vt:lpstr>
    </vt:vector>
  </TitlesOfParts>
  <Company>MNS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Ideologien und Wirtschaftssysteme</dc:title>
  <dc:creator>Nicole Schreiber-Mansmann</dc:creator>
  <cp:lastModifiedBy>Nicole Schreiber-Mansmann</cp:lastModifiedBy>
  <cp:revision>21</cp:revision>
  <dcterms:created xsi:type="dcterms:W3CDTF">2022-03-07T16:54:29Z</dcterms:created>
  <dcterms:modified xsi:type="dcterms:W3CDTF">2022-03-16T16:09:01Z</dcterms:modified>
</cp:coreProperties>
</file>