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66" r:id="rId5"/>
    <p:sldId id="258" r:id="rId6"/>
    <p:sldId id="272" r:id="rId7"/>
    <p:sldId id="279" r:id="rId8"/>
    <p:sldId id="260" r:id="rId9"/>
    <p:sldId id="267" r:id="rId10"/>
    <p:sldId id="271" r:id="rId11"/>
    <p:sldId id="275" r:id="rId12"/>
    <p:sldId id="278" r:id="rId13"/>
    <p:sldId id="274" r:id="rId14"/>
    <p:sldId id="284" r:id="rId15"/>
    <p:sldId id="262" r:id="rId16"/>
    <p:sldId id="283" r:id="rId17"/>
    <p:sldId id="282" r:id="rId18"/>
    <p:sldId id="263" r:id="rId19"/>
    <p:sldId id="264" r:id="rId20"/>
    <p:sldId id="269" r:id="rId21"/>
    <p:sldId id="280" r:id="rId22"/>
    <p:sldId id="281" r:id="rId23"/>
    <p:sldId id="265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CD"/>
    <a:srgbClr val="FF4747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81551" autoAdjust="0"/>
  </p:normalViewPr>
  <p:slideViewPr>
    <p:cSldViewPr snapToGrid="0">
      <p:cViewPr varScale="1">
        <p:scale>
          <a:sx n="93" d="100"/>
          <a:sy n="93" d="100"/>
        </p:scale>
        <p:origin x="594" y="17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00175-42AD-40FC-963A-9FDDBEB0ED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824C509-55EE-4FBD-984C-6A15FD2FF982}">
      <dgm:prSet/>
      <dgm:spPr/>
      <dgm:t>
        <a:bodyPr/>
        <a:lstStyle/>
        <a:p>
          <a:r>
            <a:rPr lang="de-DE"/>
            <a:t>1807: Gesellschaftsreform von Heinrich Freiherr von Stein und Freiherr von Herdenberg</a:t>
          </a:r>
          <a:endParaRPr lang="en-US"/>
        </a:p>
      </dgm:t>
    </dgm:pt>
    <dgm:pt modelId="{E641A8FC-41C3-4CFF-804A-08BFEA355D3F}" type="parTrans" cxnId="{9126F044-656A-4A79-BDE0-172BE48639E8}">
      <dgm:prSet/>
      <dgm:spPr/>
      <dgm:t>
        <a:bodyPr/>
        <a:lstStyle/>
        <a:p>
          <a:endParaRPr lang="en-US"/>
        </a:p>
      </dgm:t>
    </dgm:pt>
    <dgm:pt modelId="{09BCD145-E5F8-4564-BC23-BE24B047243E}" type="sibTrans" cxnId="{9126F044-656A-4A79-BDE0-172BE48639E8}">
      <dgm:prSet/>
      <dgm:spPr/>
      <dgm:t>
        <a:bodyPr/>
        <a:lstStyle/>
        <a:p>
          <a:endParaRPr lang="en-US"/>
        </a:p>
      </dgm:t>
    </dgm:pt>
    <dgm:pt modelId="{BE0C3638-7CC8-48BB-ABFC-63AADCA38103}">
      <dgm:prSet/>
      <dgm:spPr/>
      <dgm:t>
        <a:bodyPr/>
        <a:lstStyle/>
        <a:p>
          <a:r>
            <a:rPr lang="de-DE"/>
            <a:t>Staatliche Anreize zur Gründung neuer Landwirtschaftlicher Betriebe</a:t>
          </a:r>
          <a:endParaRPr lang="en-US"/>
        </a:p>
      </dgm:t>
    </dgm:pt>
    <dgm:pt modelId="{D0906E3F-E8CF-4F47-ADD7-3189A1B2B2D9}" type="parTrans" cxnId="{4B467AAB-CBCA-4D49-8C76-93E78B375D07}">
      <dgm:prSet/>
      <dgm:spPr/>
      <dgm:t>
        <a:bodyPr/>
        <a:lstStyle/>
        <a:p>
          <a:endParaRPr lang="en-US"/>
        </a:p>
      </dgm:t>
    </dgm:pt>
    <dgm:pt modelId="{0AF661EF-9EA2-44F0-A100-10F704F10438}" type="sibTrans" cxnId="{4B467AAB-CBCA-4D49-8C76-93E78B375D07}">
      <dgm:prSet/>
      <dgm:spPr/>
      <dgm:t>
        <a:bodyPr/>
        <a:lstStyle/>
        <a:p>
          <a:endParaRPr lang="en-US"/>
        </a:p>
      </dgm:t>
    </dgm:pt>
    <dgm:pt modelId="{6D01048E-628D-4BFE-AF7D-F44B3577B013}">
      <dgm:prSet/>
      <dgm:spPr/>
      <dgm:t>
        <a:bodyPr/>
        <a:lstStyle/>
        <a:p>
          <a:r>
            <a:rPr lang="de-DE"/>
            <a:t>1810: Gewerbefreiheit in Preußen eingeführt: Jeder durfte nun ein Gewerbe ausüben und selbst über Preise, Größe des Betriebes und die Technik entscheiden</a:t>
          </a:r>
          <a:endParaRPr lang="en-US"/>
        </a:p>
      </dgm:t>
    </dgm:pt>
    <dgm:pt modelId="{FE89EE15-AE3E-442B-B744-99B24F1A37AB}" type="parTrans" cxnId="{A8457B88-3840-49B3-A121-EC31FF147CF1}">
      <dgm:prSet/>
      <dgm:spPr/>
      <dgm:t>
        <a:bodyPr/>
        <a:lstStyle/>
        <a:p>
          <a:endParaRPr lang="en-US"/>
        </a:p>
      </dgm:t>
    </dgm:pt>
    <dgm:pt modelId="{ED7B5F6A-1380-4EF8-BA60-7BC1CC80F3DD}" type="sibTrans" cxnId="{A8457B88-3840-49B3-A121-EC31FF147CF1}">
      <dgm:prSet/>
      <dgm:spPr/>
      <dgm:t>
        <a:bodyPr/>
        <a:lstStyle/>
        <a:p>
          <a:endParaRPr lang="en-US"/>
        </a:p>
      </dgm:t>
    </dgm:pt>
    <dgm:pt modelId="{18CA927C-87CA-4C82-B830-830A0529D53A}" type="pres">
      <dgm:prSet presAssocID="{ECD00175-42AD-40FC-963A-9FDDBEB0ED8B}" presName="linear" presStyleCnt="0">
        <dgm:presLayoutVars>
          <dgm:animLvl val="lvl"/>
          <dgm:resizeHandles val="exact"/>
        </dgm:presLayoutVars>
      </dgm:prSet>
      <dgm:spPr/>
    </dgm:pt>
    <dgm:pt modelId="{62509BDB-0108-413C-9910-15CB4407496C}" type="pres">
      <dgm:prSet presAssocID="{5824C509-55EE-4FBD-984C-6A15FD2FF98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DC4EDEF-239C-42A4-A7CC-E9CD4934D2F7}" type="pres">
      <dgm:prSet presAssocID="{09BCD145-E5F8-4564-BC23-BE24B047243E}" presName="spacer" presStyleCnt="0"/>
      <dgm:spPr/>
    </dgm:pt>
    <dgm:pt modelId="{E0028EA8-3645-48A1-B545-28C178FB7928}" type="pres">
      <dgm:prSet presAssocID="{BE0C3638-7CC8-48BB-ABFC-63AADCA3810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3E62A4B-0EEA-495E-8ACA-1B5E0A08F644}" type="pres">
      <dgm:prSet presAssocID="{0AF661EF-9EA2-44F0-A100-10F704F10438}" presName="spacer" presStyleCnt="0"/>
      <dgm:spPr/>
    </dgm:pt>
    <dgm:pt modelId="{F9E00A77-3F70-4458-9105-91BB091FDDC7}" type="pres">
      <dgm:prSet presAssocID="{6D01048E-628D-4BFE-AF7D-F44B3577B01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126F044-656A-4A79-BDE0-172BE48639E8}" srcId="{ECD00175-42AD-40FC-963A-9FDDBEB0ED8B}" destId="{5824C509-55EE-4FBD-984C-6A15FD2FF982}" srcOrd="0" destOrd="0" parTransId="{E641A8FC-41C3-4CFF-804A-08BFEA355D3F}" sibTransId="{09BCD145-E5F8-4564-BC23-BE24B047243E}"/>
    <dgm:cxn modelId="{A8457B88-3840-49B3-A121-EC31FF147CF1}" srcId="{ECD00175-42AD-40FC-963A-9FDDBEB0ED8B}" destId="{6D01048E-628D-4BFE-AF7D-F44B3577B013}" srcOrd="2" destOrd="0" parTransId="{FE89EE15-AE3E-442B-B744-99B24F1A37AB}" sibTransId="{ED7B5F6A-1380-4EF8-BA60-7BC1CC80F3DD}"/>
    <dgm:cxn modelId="{8023C092-55A3-41D9-A9D6-CDC18F41F739}" type="presOf" srcId="{6D01048E-628D-4BFE-AF7D-F44B3577B013}" destId="{F9E00A77-3F70-4458-9105-91BB091FDDC7}" srcOrd="0" destOrd="0" presId="urn:microsoft.com/office/officeart/2005/8/layout/vList2"/>
    <dgm:cxn modelId="{4B467AAB-CBCA-4D49-8C76-93E78B375D07}" srcId="{ECD00175-42AD-40FC-963A-9FDDBEB0ED8B}" destId="{BE0C3638-7CC8-48BB-ABFC-63AADCA38103}" srcOrd="1" destOrd="0" parTransId="{D0906E3F-E8CF-4F47-ADD7-3189A1B2B2D9}" sibTransId="{0AF661EF-9EA2-44F0-A100-10F704F10438}"/>
    <dgm:cxn modelId="{F4DE81E0-80EE-4C02-89EB-F24CC9F19208}" type="presOf" srcId="{5824C509-55EE-4FBD-984C-6A15FD2FF982}" destId="{62509BDB-0108-413C-9910-15CB4407496C}" srcOrd="0" destOrd="0" presId="urn:microsoft.com/office/officeart/2005/8/layout/vList2"/>
    <dgm:cxn modelId="{269BFCF6-73B0-4FF9-9C93-D7FD6BB9F1F6}" type="presOf" srcId="{ECD00175-42AD-40FC-963A-9FDDBEB0ED8B}" destId="{18CA927C-87CA-4C82-B830-830A0529D53A}" srcOrd="0" destOrd="0" presId="urn:microsoft.com/office/officeart/2005/8/layout/vList2"/>
    <dgm:cxn modelId="{2FA424FD-0393-4EF5-90BD-A2F385F6DA4F}" type="presOf" srcId="{BE0C3638-7CC8-48BB-ABFC-63AADCA38103}" destId="{E0028EA8-3645-48A1-B545-28C178FB7928}" srcOrd="0" destOrd="0" presId="urn:microsoft.com/office/officeart/2005/8/layout/vList2"/>
    <dgm:cxn modelId="{EE39553E-7EE3-4AA6-B777-5215B720A871}" type="presParOf" srcId="{18CA927C-87CA-4C82-B830-830A0529D53A}" destId="{62509BDB-0108-413C-9910-15CB4407496C}" srcOrd="0" destOrd="0" presId="urn:microsoft.com/office/officeart/2005/8/layout/vList2"/>
    <dgm:cxn modelId="{F690BEAA-131F-4DFC-98F6-12807AA86F52}" type="presParOf" srcId="{18CA927C-87CA-4C82-B830-830A0529D53A}" destId="{0DC4EDEF-239C-42A4-A7CC-E9CD4934D2F7}" srcOrd="1" destOrd="0" presId="urn:microsoft.com/office/officeart/2005/8/layout/vList2"/>
    <dgm:cxn modelId="{6159CB94-5FA1-434B-BDE9-F6234FECD1EE}" type="presParOf" srcId="{18CA927C-87CA-4C82-B830-830A0529D53A}" destId="{E0028EA8-3645-48A1-B545-28C178FB7928}" srcOrd="2" destOrd="0" presId="urn:microsoft.com/office/officeart/2005/8/layout/vList2"/>
    <dgm:cxn modelId="{D15A916A-2354-43DF-A158-1AC4E43496F8}" type="presParOf" srcId="{18CA927C-87CA-4C82-B830-830A0529D53A}" destId="{33E62A4B-0EEA-495E-8ACA-1B5E0A08F644}" srcOrd="3" destOrd="0" presId="urn:microsoft.com/office/officeart/2005/8/layout/vList2"/>
    <dgm:cxn modelId="{3A4E3B38-60EF-4D03-8499-C662DE169C1F}" type="presParOf" srcId="{18CA927C-87CA-4C82-B830-830A0529D53A}" destId="{F9E00A77-3F70-4458-9105-91BB091FDDC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09BDB-0108-413C-9910-15CB4407496C}">
      <dsp:nvSpPr>
        <dsp:cNvPr id="0" name=""/>
        <dsp:cNvSpPr/>
      </dsp:nvSpPr>
      <dsp:spPr>
        <a:xfrm>
          <a:off x="0" y="70216"/>
          <a:ext cx="7331869" cy="11747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/>
            <a:t>1807: Gesellschaftsreform von Heinrich Freiherr von Stein und Freiherr von Herdenberg</a:t>
          </a:r>
          <a:endParaRPr lang="en-US" sz="2100" kern="1200"/>
        </a:p>
      </dsp:txBody>
      <dsp:txXfrm>
        <a:off x="57347" y="127563"/>
        <a:ext cx="7217175" cy="1060059"/>
      </dsp:txXfrm>
    </dsp:sp>
    <dsp:sp modelId="{E0028EA8-3645-48A1-B545-28C178FB7928}">
      <dsp:nvSpPr>
        <dsp:cNvPr id="0" name=""/>
        <dsp:cNvSpPr/>
      </dsp:nvSpPr>
      <dsp:spPr>
        <a:xfrm>
          <a:off x="0" y="1305449"/>
          <a:ext cx="7331869" cy="11747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/>
            <a:t>Staatliche Anreize zur Gründung neuer Landwirtschaftlicher Betriebe</a:t>
          </a:r>
          <a:endParaRPr lang="en-US" sz="2100" kern="1200"/>
        </a:p>
      </dsp:txBody>
      <dsp:txXfrm>
        <a:off x="57347" y="1362796"/>
        <a:ext cx="7217175" cy="1060059"/>
      </dsp:txXfrm>
    </dsp:sp>
    <dsp:sp modelId="{F9E00A77-3F70-4458-9105-91BB091FDDC7}">
      <dsp:nvSpPr>
        <dsp:cNvPr id="0" name=""/>
        <dsp:cNvSpPr/>
      </dsp:nvSpPr>
      <dsp:spPr>
        <a:xfrm>
          <a:off x="0" y="2540682"/>
          <a:ext cx="7331869" cy="11747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/>
            <a:t>1810: Gewerbefreiheit in Preußen eingeführt: Jeder durfte nun ein Gewerbe ausüben und selbst über Preise, Größe des Betriebes und die Technik entscheiden</a:t>
          </a:r>
          <a:endParaRPr lang="en-US" sz="2100" kern="1200"/>
        </a:p>
      </dsp:txBody>
      <dsp:txXfrm>
        <a:off x="57347" y="2598029"/>
        <a:ext cx="7217175" cy="1060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C903-4209-4E3B-8897-C5F743E107BD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13A4D-2310-42E9-BEFE-3F724210F9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696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13A4D-2310-42E9-BEFE-3F724210F9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75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13A4D-2310-42E9-BEFE-3F724210F9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423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13A4D-2310-42E9-BEFE-3F724210F9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463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13A4D-2310-42E9-BEFE-3F724210F9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031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13A4D-2310-42E9-BEFE-3F724210F9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444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3A4D-2310-42E9-BEFE-3F724210F9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435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13A4D-2310-42E9-BEFE-3F724210F9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15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BD54-CD5C-43CA-AEBC-FAA6B2245731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6283-A0EB-4E99-9ECA-3980C6CE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43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BD54-CD5C-43CA-AEBC-FAA6B2245731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6283-A0EB-4E99-9ECA-3980C6CE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92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BD54-CD5C-43CA-AEBC-FAA6B2245731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6283-A0EB-4E99-9ECA-3980C6CE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59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BD54-CD5C-43CA-AEBC-FAA6B2245731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6283-A0EB-4E99-9ECA-3980C6CE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7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BD54-CD5C-43CA-AEBC-FAA6B2245731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6283-A0EB-4E99-9ECA-3980C6CE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87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BD54-CD5C-43CA-AEBC-FAA6B2245731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6283-A0EB-4E99-9ECA-3980C6CE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85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BD54-CD5C-43CA-AEBC-FAA6B2245731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6283-A0EB-4E99-9ECA-3980C6CE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872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BD54-CD5C-43CA-AEBC-FAA6B2245731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6283-A0EB-4E99-9ECA-3980C6CE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134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BD54-CD5C-43CA-AEBC-FAA6B2245731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6283-A0EB-4E99-9ECA-3980C6CE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634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BD54-CD5C-43CA-AEBC-FAA6B2245731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6283-A0EB-4E99-9ECA-3980C6CE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67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BD54-CD5C-43CA-AEBC-FAA6B2245731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6283-A0EB-4E99-9ECA-3980C6CE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99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000">
              <a:srgbClr val="FFCDCD"/>
            </a:gs>
            <a:gs pos="99000">
              <a:srgbClr val="0070C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8BD54-CD5C-43CA-AEBC-FAA6B2245731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96283-A0EB-4E99-9ECA-3980C6CE28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51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28" y="-45587"/>
            <a:ext cx="12364528" cy="68350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076325"/>
            <a:ext cx="9144000" cy="1910157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Die Industrielle Revolution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im 19. Jahrhundert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482203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ein Projekt der R1</a:t>
            </a:r>
          </a:p>
          <a:p>
            <a:r>
              <a:rPr lang="de-DE" sz="3200" dirty="0">
                <a:solidFill>
                  <a:schemeClr val="bg1"/>
                </a:solidFill>
              </a:rPr>
              <a:t>Abendschule Heppenheim WS 2021</a:t>
            </a:r>
          </a:p>
        </p:txBody>
      </p:sp>
    </p:spTree>
    <p:extLst>
      <p:ext uri="{BB962C8B-B14F-4D97-AF65-F5344CB8AC3E}">
        <p14:creationId xmlns:p14="http://schemas.microsoft.com/office/powerpoint/2010/main" val="617633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F9506BC-6445-491B-815D-1C7D9576F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3" r="8458" b="-2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A70ACD-3EC5-4EB6-99C6-03E3B7F8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Mechanische Webstühle 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638A32-A431-4FBB-B07D-8C3F9D0C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1507" y="5669430"/>
            <a:ext cx="3291839" cy="830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Edmund Cartwright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D4A7F9-C689-412F-996F-9EF215B067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66" r="-2" b="24014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3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D7F49-2649-4CA3-870F-1C78BBA9D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65125"/>
            <a:ext cx="11068050" cy="1325563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Bahnbrechende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Erfindungen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30774C-54FB-4094-AA21-B4BABA3B2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111" y="365125"/>
            <a:ext cx="5961889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7D39CFD-3A3E-4D07-BB1B-98D325E44418}"/>
              </a:ext>
            </a:extLst>
          </p:cNvPr>
          <p:cNvSpPr txBox="1"/>
          <p:nvPr/>
        </p:nvSpPr>
        <p:spPr>
          <a:xfrm>
            <a:off x="285750" y="1162635"/>
            <a:ext cx="733016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S. 52/53 von </a:t>
            </a:r>
            <a:r>
              <a:rPr lang="de-DE" sz="2400" dirty="0" err="1">
                <a:solidFill>
                  <a:schemeClr val="bg1"/>
                </a:solidFill>
              </a:rPr>
              <a:t>Najia</a:t>
            </a:r>
            <a:r>
              <a:rPr lang="de-DE" sz="2400" dirty="0">
                <a:solidFill>
                  <a:schemeClr val="bg1"/>
                </a:solidFill>
              </a:rPr>
              <a:t> Zamani ,Liza </a:t>
            </a:r>
            <a:r>
              <a:rPr lang="de-DE" sz="2400" dirty="0" err="1">
                <a:solidFill>
                  <a:schemeClr val="bg1"/>
                </a:solidFill>
              </a:rPr>
              <a:t>Ngoyo</a:t>
            </a:r>
            <a:r>
              <a:rPr lang="de-DE" sz="2400" dirty="0">
                <a:solidFill>
                  <a:schemeClr val="bg1"/>
                </a:solidFill>
              </a:rPr>
              <a:t> ,Zina</a:t>
            </a:r>
          </a:p>
          <a:p>
            <a:r>
              <a:rPr lang="de-DE" sz="2400" dirty="0" err="1">
                <a:solidFill>
                  <a:schemeClr val="bg1"/>
                </a:solidFill>
              </a:rPr>
              <a:t>Alrajb</a:t>
            </a:r>
            <a:r>
              <a:rPr lang="de-DE" sz="2400" dirty="0">
                <a:solidFill>
                  <a:schemeClr val="bg1"/>
                </a:solidFill>
              </a:rPr>
              <a:t> und (</a:t>
            </a:r>
            <a:r>
              <a:rPr lang="de-DE" sz="2400" dirty="0" err="1">
                <a:solidFill>
                  <a:schemeClr val="bg1"/>
                </a:solidFill>
              </a:rPr>
              <a:t>Hafsa</a:t>
            </a:r>
            <a:r>
              <a:rPr lang="de-DE" sz="2400" dirty="0">
                <a:solidFill>
                  <a:schemeClr val="bg1"/>
                </a:solidFill>
              </a:rPr>
              <a:t>-Gül Aydin)</a:t>
            </a:r>
          </a:p>
          <a:p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Ausweitung der Entwicklung der Maschinen auf viele Bereiche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neue Antriebskraft verdrängt Muskel, Wasser und Windkraft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neue Technische Geräte, um Rohstoffe abbauen zu können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 James Watt entwickelte 1769 eine Dampfmaschine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   in einem Kessel wurde Wasser erhitzt </a:t>
            </a:r>
          </a:p>
          <a:p>
            <a:r>
              <a:rPr lang="de-DE" sz="2400" dirty="0">
                <a:solidFill>
                  <a:schemeClr val="bg1"/>
                </a:solidFill>
              </a:rPr>
              <a:t>        durch ein Rohr zu einem Zylinder geleitet</a:t>
            </a:r>
          </a:p>
        </p:txBody>
      </p:sp>
    </p:spTree>
    <p:extLst>
      <p:ext uri="{BB962C8B-B14F-4D97-AF65-F5344CB8AC3E}">
        <p14:creationId xmlns:p14="http://schemas.microsoft.com/office/powerpoint/2010/main" val="2079196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59230" y="1208314"/>
            <a:ext cx="11397342" cy="49149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Entwicklung des Manufakturwesens in Deutschland  um 1770.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Zunehmende Konkurrenzfähigkeit Deutschlands gegenüber England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Produktion in der Landwirtschaft wird besser.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42103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00B0F0"/>
            </a:gs>
            <a:gs pos="25000">
              <a:srgbClr val="FFCDCD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BEE0917-DFC6-47D8-A5DC-2415D6E66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r="20130"/>
          <a:stretch/>
        </p:blipFill>
        <p:spPr>
          <a:xfrm>
            <a:off x="2921194" y="-184661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960C272-3488-4AA8-B227-D2A450601266}"/>
              </a:ext>
            </a:extLst>
          </p:cNvPr>
          <p:cNvSpPr txBox="1"/>
          <p:nvPr/>
        </p:nvSpPr>
        <p:spPr>
          <a:xfrm>
            <a:off x="133350" y="539234"/>
            <a:ext cx="609600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Wie funktioniert die Dampfmaschine?</a:t>
            </a:r>
          </a:p>
        </p:txBody>
      </p:sp>
    </p:spTree>
    <p:extLst>
      <p:ext uri="{BB962C8B-B14F-4D97-AF65-F5344CB8AC3E}">
        <p14:creationId xmlns:p14="http://schemas.microsoft.com/office/powerpoint/2010/main" val="2822909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000">
              <a:srgbClr val="FFCDCD"/>
            </a:gs>
            <a:gs pos="17000">
              <a:srgbClr val="0070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74" y="2433387"/>
            <a:ext cx="5715000" cy="40767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857374" y="433188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Der Heizer füllt den Dampfkessel zu zwei Dritteln mit Wasser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Unter dem Dampfkessel (1) wird mit Kohlen ein Feuer gemacht. Das  Wasser kocht!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Dann wird der Dampf durch ein Zuleitungsrohr (2) in den Schieberkasten (3) geleitet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Durch das Herunterziehen und Heraufdrücken des Schiebers (4) strömt der Dampf abwechselnd von oben und unten in den Zylinder (5).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Der Dampf drückt den Kolben (6) immer wieder herunter- und herauf.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Vom Kolben wird die Kolbenstange (7) so auf- und abgestoßen.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Die Kurbelstange (8) dreht die Kurbel (9) und die Welle (10) herum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Die Welle betreibt jetzt alles, was man will, zum Beispiel eine Schiffsschraube (11)</a:t>
            </a:r>
          </a:p>
        </p:txBody>
      </p:sp>
      <p:sp>
        <p:nvSpPr>
          <p:cNvPr id="4" name="Rechteck 3"/>
          <p:cNvSpPr/>
          <p:nvPr/>
        </p:nvSpPr>
        <p:spPr>
          <a:xfrm>
            <a:off x="629904" y="879289"/>
            <a:ext cx="3364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Beispiel: Dampfschiff </a:t>
            </a:r>
          </a:p>
        </p:txBody>
      </p:sp>
    </p:spTree>
    <p:extLst>
      <p:ext uri="{BB962C8B-B14F-4D97-AF65-F5344CB8AC3E}">
        <p14:creationId xmlns:p14="http://schemas.microsoft.com/office/powerpoint/2010/main" val="356332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Die Industrialisierung in Deutschland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36914"/>
            <a:ext cx="10515600" cy="4740049"/>
          </a:xfrm>
        </p:spPr>
        <p:txBody>
          <a:bodyPr>
            <a:normAutofit lnSpcReduction="10000"/>
          </a:bodyPr>
          <a:lstStyle/>
          <a:p>
            <a:r>
              <a:rPr lang="de-DE" dirty="0">
                <a:solidFill>
                  <a:schemeClr val="bg1"/>
                </a:solidFill>
              </a:rPr>
              <a:t>S. 54/55 von Ferhat </a:t>
            </a:r>
            <a:r>
              <a:rPr lang="de-DE" dirty="0" err="1">
                <a:solidFill>
                  <a:schemeClr val="bg1"/>
                </a:solidFill>
              </a:rPr>
              <a:t>Tokay</a:t>
            </a:r>
            <a:r>
              <a:rPr lang="de-DE" dirty="0">
                <a:solidFill>
                  <a:schemeClr val="bg1"/>
                </a:solidFill>
              </a:rPr>
              <a:t>, Elina </a:t>
            </a:r>
            <a:r>
              <a:rPr lang="de-DE" dirty="0" err="1">
                <a:solidFill>
                  <a:schemeClr val="bg1"/>
                </a:solidFill>
              </a:rPr>
              <a:t>Sevimli</a:t>
            </a:r>
            <a:r>
              <a:rPr lang="de-DE" dirty="0">
                <a:solidFill>
                  <a:schemeClr val="bg1"/>
                </a:solidFill>
              </a:rPr>
              <a:t> und </a:t>
            </a:r>
            <a:r>
              <a:rPr lang="de-DE" dirty="0" err="1">
                <a:solidFill>
                  <a:schemeClr val="bg1"/>
                </a:solidFill>
              </a:rPr>
              <a:t>Ezgi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Pamuk</a:t>
            </a:r>
            <a:r>
              <a:rPr lang="de-DE" dirty="0">
                <a:solidFill>
                  <a:srgbClr val="FF0000"/>
                </a:solidFill>
              </a:rPr>
              <a:t> VORSICHT FREMDARBEIT </a:t>
            </a: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Anfang des 19. Jh. begann die deutsche Industrialisierung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Anfängliche Hindernisse</a:t>
            </a:r>
          </a:p>
          <a:p>
            <a:r>
              <a:rPr lang="de-DE" dirty="0">
                <a:solidFill>
                  <a:schemeClr val="bg1"/>
                </a:solidFill>
              </a:rPr>
              <a:t>ca. 300 selbständige deutsche Teilstaaten</a:t>
            </a:r>
          </a:p>
          <a:p>
            <a:r>
              <a:rPr lang="de-DE" dirty="0">
                <a:solidFill>
                  <a:schemeClr val="bg1"/>
                </a:solidFill>
              </a:rPr>
              <a:t>unterschiedliche Münzen, Maße und Gewichte in Deutschland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erschweren den Handel in den deutschen Staaten</a:t>
            </a:r>
          </a:p>
          <a:p>
            <a:r>
              <a:rPr lang="de-DE" dirty="0">
                <a:solidFill>
                  <a:schemeClr val="bg1"/>
                </a:solidFill>
              </a:rPr>
              <a:t>Unterschiedliche Wirtschaftsvorstellungen der Herrscher</a:t>
            </a:r>
          </a:p>
          <a:p>
            <a:r>
              <a:rPr lang="de-DE" dirty="0">
                <a:solidFill>
                  <a:schemeClr val="bg1"/>
                </a:solidFill>
              </a:rPr>
              <a:t>Schutz der Händler und Handwerker durch Schutzzölle, Ausfuhrverbote und Handelszölle</a:t>
            </a:r>
          </a:p>
        </p:txBody>
      </p:sp>
    </p:spTree>
    <p:extLst>
      <p:ext uri="{BB962C8B-B14F-4D97-AF65-F5344CB8AC3E}">
        <p14:creationId xmlns:p14="http://schemas.microsoft.com/office/powerpoint/2010/main" val="1371321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Mitteleuropa um 1789 – Kleinstaaterei in </a:t>
            </a:r>
            <a:r>
              <a:rPr lang="de-DE" dirty="0" err="1">
                <a:solidFill>
                  <a:schemeClr val="bg1"/>
                </a:solidFill>
              </a:rPr>
              <a:t>Dtl</a:t>
            </a:r>
            <a:r>
              <a:rPr lang="de-DE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63877"/>
            <a:ext cx="7293429" cy="528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71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5000">
              <a:srgbClr val="FFCDCD"/>
            </a:gs>
            <a:gs pos="99000">
              <a:srgbClr val="0070C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412869-E54B-46AB-BE1D-063B4C9E9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5" b="2"/>
          <a:stretch/>
        </p:blipFill>
        <p:spPr>
          <a:xfrm>
            <a:off x="5024066" y="0"/>
            <a:ext cx="7167934" cy="50837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5000">
                <a:srgbClr val="FFCDCD"/>
              </a:gs>
              <a:gs pos="99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/>
              <a:t>Der Zollverein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de-DE" sz="2000"/>
              <a:t>Der Wiener Kongress 1815 ordnet Deutschland neu</a:t>
            </a:r>
          </a:p>
          <a:p>
            <a:r>
              <a:rPr lang="de-DE" sz="2000"/>
              <a:t>reduziert die Anzahl der Staaten</a:t>
            </a:r>
          </a:p>
          <a:p>
            <a:r>
              <a:rPr lang="de-DE" sz="2000"/>
              <a:t>Zollgrenzen hemmen den Handel</a:t>
            </a:r>
          </a:p>
          <a:p>
            <a:r>
              <a:rPr lang="de-DE" sz="2000"/>
              <a:t>Zollverein einigt das Land wirtschaftlich </a:t>
            </a:r>
          </a:p>
          <a:p>
            <a:r>
              <a:rPr lang="de-DE" sz="2000"/>
              <a:t>baut Zollschranken ab</a:t>
            </a:r>
          </a:p>
          <a:p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29519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Der Siegeszug der Eisenbahn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956254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de-DE" dirty="0">
                <a:solidFill>
                  <a:schemeClr val="bg1"/>
                </a:solidFill>
              </a:rPr>
              <a:t>S. 56/57 von Ahmad </a:t>
            </a:r>
            <a:r>
              <a:rPr lang="de-DE" dirty="0" err="1">
                <a:solidFill>
                  <a:schemeClr val="bg1"/>
                </a:solidFill>
              </a:rPr>
              <a:t>Alsaadi</a:t>
            </a:r>
            <a:r>
              <a:rPr lang="de-DE" dirty="0">
                <a:solidFill>
                  <a:schemeClr val="bg1"/>
                </a:solidFill>
              </a:rPr>
              <a:t>, Rustam </a:t>
            </a:r>
            <a:r>
              <a:rPr lang="de-DE" dirty="0" err="1">
                <a:solidFill>
                  <a:schemeClr val="bg1"/>
                </a:solidFill>
              </a:rPr>
              <a:t>Bratske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VORSICHT FREMDARBEIT</a:t>
            </a:r>
          </a:p>
          <a:p>
            <a:r>
              <a:rPr lang="de-DE" sz="2400" dirty="0">
                <a:solidFill>
                  <a:schemeClr val="bg1"/>
                </a:solidFill>
              </a:rPr>
              <a:t>Ca. 1840 Übergang traditionelle zur modernen </a:t>
            </a:r>
            <a:r>
              <a:rPr lang="de-DE" dirty="0">
                <a:solidFill>
                  <a:schemeClr val="bg1"/>
                </a:solidFill>
              </a:rPr>
              <a:t>  Verkehrswirtschaft</a:t>
            </a:r>
          </a:p>
          <a:p>
            <a:r>
              <a:rPr lang="de-DE" sz="2400" dirty="0">
                <a:solidFill>
                  <a:schemeClr val="bg1"/>
                </a:solidFill>
              </a:rPr>
              <a:t>Dadurch kleinere Orte verbunden </a:t>
            </a:r>
          </a:p>
          <a:p>
            <a:r>
              <a:rPr lang="de-DE" sz="2400" dirty="0">
                <a:solidFill>
                  <a:schemeClr val="bg1"/>
                </a:solidFill>
              </a:rPr>
              <a:t>1834 Gründung Zollverein</a:t>
            </a:r>
          </a:p>
          <a:p>
            <a:r>
              <a:rPr lang="de-DE" sz="2400" dirty="0">
                <a:solidFill>
                  <a:schemeClr val="bg1"/>
                </a:solidFill>
              </a:rPr>
              <a:t>1847 erste Fernverbindung Köln-Berlin </a:t>
            </a:r>
          </a:p>
          <a:p>
            <a:r>
              <a:rPr lang="de-DE" sz="2400" dirty="0">
                <a:solidFill>
                  <a:schemeClr val="bg1"/>
                </a:solidFill>
              </a:rPr>
              <a:t>Erfinder der Lokomotive: George Stephenson</a:t>
            </a:r>
          </a:p>
          <a:p>
            <a:r>
              <a:rPr lang="de-DE" sz="2400" dirty="0">
                <a:solidFill>
                  <a:schemeClr val="bg1"/>
                </a:solidFill>
              </a:rPr>
              <a:t>Schnell bestimmten deutsche Ingenieure das Eisenbahnwesen. </a:t>
            </a:r>
          </a:p>
          <a:p>
            <a:r>
              <a:rPr lang="de-DE" sz="2400" dirty="0">
                <a:solidFill>
                  <a:schemeClr val="bg1"/>
                </a:solidFill>
              </a:rPr>
              <a:t>Grund: Eisenbahnförderung durch den Staat </a:t>
            </a:r>
          </a:p>
          <a:p>
            <a:r>
              <a:rPr lang="de-DE" sz="2400" dirty="0">
                <a:solidFill>
                  <a:schemeClr val="bg1"/>
                </a:solidFill>
              </a:rPr>
              <a:t>Für die Entwicklung in Deutschland war dies von entscheidender Bedeutung </a:t>
            </a:r>
          </a:p>
          <a:p>
            <a:r>
              <a:rPr lang="de-DE" sz="2400" dirty="0">
                <a:solidFill>
                  <a:schemeClr val="bg1"/>
                </a:solidFill>
              </a:rPr>
              <a:t>Eisenbahn transportierte immer mehr Menschen als Güter </a:t>
            </a:r>
          </a:p>
        </p:txBody>
      </p:sp>
    </p:spTree>
    <p:extLst>
      <p:ext uri="{BB962C8B-B14F-4D97-AF65-F5344CB8AC3E}">
        <p14:creationId xmlns:p14="http://schemas.microsoft.com/office/powerpoint/2010/main" val="692670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4000">
              <a:srgbClr val="FFCDCD"/>
            </a:gs>
            <a:gs pos="99000">
              <a:srgbClr val="0070C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Die Eisenbahn verändert Zeit und Raum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de-DE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FFFFFF"/>
                </a:solidFill>
              </a:rPr>
              <a:t>S. 58/59 von Abdul </a:t>
            </a:r>
            <a:r>
              <a:rPr lang="de-DE" sz="2400" dirty="0" err="1">
                <a:solidFill>
                  <a:srgbClr val="FFFFFF"/>
                </a:solidFill>
              </a:rPr>
              <a:t>Jabar</a:t>
            </a:r>
            <a:r>
              <a:rPr lang="de-DE" sz="2400" dirty="0">
                <a:solidFill>
                  <a:srgbClr val="FFFFFF"/>
                </a:solidFill>
              </a:rPr>
              <a:t> </a:t>
            </a:r>
            <a:r>
              <a:rPr lang="de-DE" sz="2400" dirty="0" err="1">
                <a:solidFill>
                  <a:srgbClr val="FFFFFF"/>
                </a:solidFill>
              </a:rPr>
              <a:t>Quaishi</a:t>
            </a:r>
            <a:r>
              <a:rPr lang="de-DE" sz="2400" dirty="0">
                <a:solidFill>
                  <a:srgbClr val="FFFFFF"/>
                </a:solidFill>
              </a:rPr>
              <a:t>, Sulaiman </a:t>
            </a:r>
            <a:r>
              <a:rPr lang="de-DE" sz="2400" dirty="0" err="1">
                <a:solidFill>
                  <a:srgbClr val="FFFFFF"/>
                </a:solidFill>
              </a:rPr>
              <a:t>Ataee</a:t>
            </a:r>
            <a:endParaRPr lang="de-DE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rgbClr val="FFFFFF"/>
              </a:solidFill>
            </a:endParaRPr>
          </a:p>
          <a:p>
            <a:r>
              <a:rPr lang="de-DE" sz="2400" dirty="0">
                <a:solidFill>
                  <a:srgbClr val="FFFFFF"/>
                </a:solidFill>
              </a:rPr>
              <a:t>verkürzt die Reiszeiten</a:t>
            </a:r>
          </a:p>
          <a:p>
            <a:r>
              <a:rPr lang="de-DE" sz="2400" dirty="0">
                <a:solidFill>
                  <a:srgbClr val="FFFFFF"/>
                </a:solidFill>
              </a:rPr>
              <a:t>starke Eingriffe in die Natur</a:t>
            </a:r>
          </a:p>
          <a:p>
            <a:r>
              <a:rPr lang="de-DE" sz="2400" dirty="0">
                <a:solidFill>
                  <a:srgbClr val="FFFFFF"/>
                </a:solidFill>
              </a:rPr>
              <a:t>Bau von Dämmen, Brücken, Tunnel</a:t>
            </a:r>
          </a:p>
          <a:p>
            <a:r>
              <a:rPr lang="de-DE" sz="2400" dirty="0">
                <a:solidFill>
                  <a:srgbClr val="FFFFFF"/>
                </a:solidFill>
              </a:rPr>
              <a:t>Geschwindigkeit führe zu Krankheiten</a:t>
            </a:r>
          </a:p>
          <a:p>
            <a:r>
              <a:rPr lang="de-DE" sz="2400" dirty="0">
                <a:solidFill>
                  <a:srgbClr val="FFFFFF"/>
                </a:solidFill>
              </a:rPr>
              <a:t>starke Veränderung des Lebens</a:t>
            </a:r>
          </a:p>
          <a:p>
            <a:r>
              <a:rPr lang="de-DE" sz="2400" dirty="0">
                <a:solidFill>
                  <a:srgbClr val="FFFFFF"/>
                </a:solidFill>
              </a:rPr>
              <a:t>tiefe Veränderung für Mensch und Natur</a:t>
            </a:r>
          </a:p>
          <a:p>
            <a:r>
              <a:rPr lang="de-DE" sz="2400" dirty="0">
                <a:solidFill>
                  <a:srgbClr val="FFFFFF"/>
                </a:solidFill>
              </a:rPr>
              <a:t>die Arbeit übernahmen Dampfmaschinen</a:t>
            </a:r>
          </a:p>
          <a:p>
            <a:r>
              <a:rPr lang="de-DE" sz="2400" dirty="0">
                <a:solidFill>
                  <a:srgbClr val="FFFFFF"/>
                </a:solidFill>
              </a:rPr>
              <a:t>Verlust von Arbeitsplätzen</a:t>
            </a:r>
          </a:p>
          <a:p>
            <a:r>
              <a:rPr lang="de-DE" sz="2400" dirty="0">
                <a:solidFill>
                  <a:srgbClr val="FFFFFF"/>
                </a:solidFill>
              </a:rPr>
              <a:t>neue Arbeitsplätze: Bergbau, Maschinenbau, Eisen und Stahlwerke</a:t>
            </a:r>
          </a:p>
          <a:p>
            <a:endParaRPr lang="de-DE" sz="2400" dirty="0">
              <a:solidFill>
                <a:srgbClr val="FFFFFF"/>
              </a:solidFill>
            </a:endParaRPr>
          </a:p>
          <a:p>
            <a:endParaRPr lang="de-DE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32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6988" y="36512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Inhalt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Voraussetzungen der Industrialisierung</a:t>
            </a:r>
          </a:p>
          <a:p>
            <a:r>
              <a:rPr lang="de-DE" sz="2400" dirty="0">
                <a:solidFill>
                  <a:schemeClr val="bg1"/>
                </a:solidFill>
              </a:rPr>
              <a:t>Politische Veränderungen</a:t>
            </a:r>
          </a:p>
          <a:p>
            <a:r>
              <a:rPr lang="de-DE" sz="2400" dirty="0">
                <a:solidFill>
                  <a:schemeClr val="bg1"/>
                </a:solidFill>
              </a:rPr>
              <a:t>Technische Neuerungen in der Landwirtschaft</a:t>
            </a:r>
          </a:p>
          <a:p>
            <a:r>
              <a:rPr lang="de-DE" sz="2400" dirty="0">
                <a:solidFill>
                  <a:schemeClr val="bg1"/>
                </a:solidFill>
              </a:rPr>
              <a:t>Ursprungsland England</a:t>
            </a:r>
          </a:p>
          <a:p>
            <a:r>
              <a:rPr lang="de-DE" sz="2400" dirty="0">
                <a:solidFill>
                  <a:schemeClr val="bg1"/>
                </a:solidFill>
              </a:rPr>
              <a:t>Bahnbrechende Erfindungen</a:t>
            </a:r>
          </a:p>
          <a:p>
            <a:r>
              <a:rPr lang="de-DE" sz="2400" dirty="0">
                <a:solidFill>
                  <a:schemeClr val="bg1"/>
                </a:solidFill>
              </a:rPr>
              <a:t>Die Industrialisierung in Deutschland</a:t>
            </a:r>
          </a:p>
          <a:p>
            <a:r>
              <a:rPr lang="de-DE" sz="2400" dirty="0">
                <a:solidFill>
                  <a:schemeClr val="bg1"/>
                </a:solidFill>
              </a:rPr>
              <a:t>Der Siegeszug der Eisenbahn</a:t>
            </a:r>
          </a:p>
          <a:p>
            <a:r>
              <a:rPr lang="de-DE" sz="2400" dirty="0">
                <a:solidFill>
                  <a:schemeClr val="bg1"/>
                </a:solidFill>
              </a:rPr>
              <a:t>Die Eisenbahn verändert Zeit und Raum</a:t>
            </a:r>
          </a:p>
          <a:p>
            <a:r>
              <a:rPr lang="de-DE" sz="2400" dirty="0">
                <a:solidFill>
                  <a:schemeClr val="bg1"/>
                </a:solidFill>
              </a:rPr>
              <a:t>Industrie in Hessen</a:t>
            </a:r>
          </a:p>
          <a:p>
            <a:r>
              <a:rPr lang="de-DE" sz="2400" dirty="0">
                <a:solidFill>
                  <a:schemeClr val="bg1"/>
                </a:solidFill>
              </a:rPr>
              <a:t>Industrie in unserer Region</a:t>
            </a:r>
          </a:p>
        </p:txBody>
      </p:sp>
    </p:spTree>
    <p:extLst>
      <p:ext uri="{BB962C8B-B14F-4D97-AF65-F5344CB8AC3E}">
        <p14:creationId xmlns:p14="http://schemas.microsoft.com/office/powerpoint/2010/main" val="320121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5000">
              <a:srgbClr val="FFCDCD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2445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Der Siegeszug der Eisenbahn 1834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1B68FF-7802-4B26-AC93-4ACFD9DD9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9" r="13732" b="2"/>
          <a:stretch/>
        </p:blipFill>
        <p:spPr>
          <a:xfrm>
            <a:off x="524257" y="2454902"/>
            <a:ext cx="6861596" cy="3966541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de-DE" sz="2000" dirty="0">
                <a:solidFill>
                  <a:srgbClr val="FFFFFF"/>
                </a:solidFill>
              </a:rPr>
              <a:t>eine englische Erfindung von George Stephenson</a:t>
            </a:r>
          </a:p>
          <a:p>
            <a:r>
              <a:rPr lang="de-DE" sz="2000" dirty="0">
                <a:solidFill>
                  <a:srgbClr val="FFFFFF"/>
                </a:solidFill>
              </a:rPr>
              <a:t>ermöglichte einen pünktlichen, sicheren und schnellen Transport von Massengütern in entfernte Gebiete</a:t>
            </a:r>
          </a:p>
        </p:txBody>
      </p:sp>
    </p:spTree>
    <p:extLst>
      <p:ext uri="{BB962C8B-B14F-4D97-AF65-F5344CB8AC3E}">
        <p14:creationId xmlns:p14="http://schemas.microsoft.com/office/powerpoint/2010/main" val="1415109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Industrie in Hessen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S. 60 - 61 </a:t>
            </a:r>
            <a:r>
              <a:rPr lang="de-DE" dirty="0" err="1">
                <a:solidFill>
                  <a:schemeClr val="bg1"/>
                </a:solidFill>
              </a:rPr>
              <a:t>Temesgen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Kflay</a:t>
            </a:r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Firma Opel</a:t>
            </a:r>
          </a:p>
          <a:p>
            <a:r>
              <a:rPr lang="de-DE" dirty="0">
                <a:solidFill>
                  <a:schemeClr val="bg1"/>
                </a:solidFill>
              </a:rPr>
              <a:t> Adam Opel lernt in Paris das Fahrrad kennen und baut deutsche Fahrräder</a:t>
            </a:r>
          </a:p>
          <a:p>
            <a:r>
              <a:rPr lang="de-DE" dirty="0">
                <a:solidFill>
                  <a:schemeClr val="bg1"/>
                </a:solidFill>
              </a:rPr>
              <a:t>1862: Opel baut Nähmaschinen</a:t>
            </a:r>
          </a:p>
          <a:p>
            <a:r>
              <a:rPr lang="de-DE" dirty="0">
                <a:solidFill>
                  <a:schemeClr val="bg1"/>
                </a:solidFill>
              </a:rPr>
              <a:t>1895 wird Opels Firma mit 600 Mitarbeitern zum größten Arbeitgeber der Region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929" y="168275"/>
            <a:ext cx="3386642" cy="3314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49866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Boot, alt, weiß enthält.&#10;&#10;Automatisch generierte Beschreibung"/>
          <p:cNvPicPr>
            <a:picLocks noChangeAspect="1"/>
          </p:cNvPicPr>
          <p:nvPr/>
        </p:nvPicPr>
        <p:blipFill rotWithShape="1">
          <a:blip r:embed="rId2"/>
          <a:srcRect l="784" r="1032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de-DE" sz="3600"/>
              <a:t>Industrie in unserer Region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5516" y="3143891"/>
            <a:ext cx="4593021" cy="315416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000">
                <a:srgbClr val="FFCDCD"/>
              </a:gs>
              <a:gs pos="99000">
                <a:srgbClr val="0070C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/>
          <a:p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um 1863: Entwicklung neuer Farben</a:t>
            </a:r>
          </a:p>
          <a:p>
            <a:r>
              <a:rPr lang="de-DE" sz="1800" dirty="0"/>
              <a:t>Chemische Farben lösen Pflanzenfarben ab</a:t>
            </a:r>
          </a:p>
          <a:p>
            <a:endParaRPr lang="de-DE" sz="1800" dirty="0"/>
          </a:p>
          <a:p>
            <a:r>
              <a:rPr lang="de-DE" sz="1800" dirty="0"/>
              <a:t>IG Farben Höchst</a:t>
            </a:r>
          </a:p>
          <a:p>
            <a:r>
              <a:rPr lang="de-DE" sz="1800" dirty="0"/>
              <a:t>BASF-Ludwigshafen (Bild)</a:t>
            </a: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339473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Quellen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Denkmal3, Geschichte, B. Naumann, K. Maaß, c. Becker, Braunschweig, 2014,  Schroedel-Verlag.</a:t>
            </a:r>
          </a:p>
          <a:p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</a:rPr>
              <a:t>Lokomotive: https://www.nrz.de/wochenende/die-angst-vor-neuer-technik-ist-so-alt-wie-die-menschheit-id209190935.html</a:t>
            </a:r>
          </a:p>
          <a:p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</a:rPr>
              <a:t>Spinning Jenny/Webstuhl:  https://de.wikipedia.org/wiki/Datei:Waterframe02.jpg</a:t>
            </a:r>
          </a:p>
          <a:p>
            <a:r>
              <a:rPr lang="de-DE" sz="2000" dirty="0">
                <a:solidFill>
                  <a:schemeClr val="bg1"/>
                </a:solidFill>
              </a:rPr>
              <a:t>https://de.wikipedia.org/wiki/Spinning_Jenny#/media/Datei:North_Mill_Museum_-_Hargreave's_Spinning_Jenny_-_geograph.org.uk_-_356495.jpg</a:t>
            </a:r>
          </a:p>
          <a:p>
            <a:endParaRPr lang="de-DE" dirty="0"/>
          </a:p>
          <a:p>
            <a:r>
              <a:rPr lang="de-DE" sz="1800" dirty="0">
                <a:solidFill>
                  <a:schemeClr val="bg1"/>
                </a:solidFill>
              </a:rPr>
              <a:t>https://de.wikipedia.org/wiki/Adam_Opel#/media/Datei:Adam_Opel.jpg</a:t>
            </a:r>
          </a:p>
          <a:p>
            <a:r>
              <a:rPr lang="de-DE" sz="1800" dirty="0">
                <a:solidFill>
                  <a:schemeClr val="bg1"/>
                </a:solidFill>
              </a:rPr>
              <a:t>https://m.bpb.de/izpb/142639/karten</a:t>
            </a:r>
          </a:p>
          <a:p>
            <a:r>
              <a:rPr lang="de-DE" sz="1800" dirty="0">
                <a:solidFill>
                  <a:schemeClr val="bg1"/>
                </a:solidFill>
              </a:rPr>
              <a:t>https://www.publicdomainpictures.net/pictures/300000/velka/edmund-cartwright.jpg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041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de-DE" sz="3700">
                <a:solidFill>
                  <a:srgbClr val="FFFFFF"/>
                </a:solidFill>
              </a:rPr>
              <a:t>Voraussetzungen der Industrialisierung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600" dirty="0">
                <a:solidFill>
                  <a:srgbClr val="FFFFFF"/>
                </a:solidFill>
              </a:rPr>
              <a:t>S. 46/47 von Nora </a:t>
            </a:r>
            <a:r>
              <a:rPr lang="de-DE" sz="2600" dirty="0" err="1">
                <a:solidFill>
                  <a:srgbClr val="FFFFFF"/>
                </a:solidFill>
              </a:rPr>
              <a:t>Kandissi</a:t>
            </a:r>
            <a:r>
              <a:rPr lang="de-DE" sz="2600" dirty="0">
                <a:solidFill>
                  <a:srgbClr val="FFFFFF"/>
                </a:solidFill>
              </a:rPr>
              <a:t> und </a:t>
            </a:r>
            <a:r>
              <a:rPr lang="de-DE" sz="2600" dirty="0" err="1">
                <a:solidFill>
                  <a:srgbClr val="FFFFFF"/>
                </a:solidFill>
              </a:rPr>
              <a:t>Marium</a:t>
            </a:r>
            <a:r>
              <a:rPr lang="de-DE" sz="2600" dirty="0">
                <a:solidFill>
                  <a:srgbClr val="FFFFFF"/>
                </a:solidFill>
              </a:rPr>
              <a:t> </a:t>
            </a:r>
            <a:r>
              <a:rPr lang="de-DE" sz="2600" dirty="0" err="1">
                <a:solidFill>
                  <a:srgbClr val="FFFFFF"/>
                </a:solidFill>
              </a:rPr>
              <a:t>Rafique</a:t>
            </a:r>
            <a:endParaRPr lang="de-DE" sz="2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DE" sz="2600" u="sng" dirty="0">
                <a:solidFill>
                  <a:srgbClr val="FFFFFF"/>
                </a:solidFill>
              </a:rPr>
              <a:t>Bevölkerungswachstum:</a:t>
            </a:r>
          </a:p>
          <a:p>
            <a:r>
              <a:rPr lang="de-DE" sz="2600" dirty="0">
                <a:solidFill>
                  <a:srgbClr val="FFFFFF"/>
                </a:solidFill>
              </a:rPr>
              <a:t>1740 bis 1770:</a:t>
            </a:r>
            <a:r>
              <a:rPr lang="de-DE" sz="2600" dirty="0">
                <a:solidFill>
                  <a:srgbClr val="FFFFFF"/>
                </a:solidFill>
                <a:sym typeface="Wingdings" panose="05000000000000000000" pitchFamily="2" charset="2"/>
              </a:rPr>
              <a:t> gute Ernten </a:t>
            </a:r>
          </a:p>
          <a:p>
            <a:r>
              <a:rPr lang="de-DE" sz="2600" dirty="0">
                <a:solidFill>
                  <a:srgbClr val="FFFFFF"/>
                </a:solidFill>
                <a:sym typeface="Wingdings" panose="05000000000000000000" pitchFamily="2" charset="2"/>
              </a:rPr>
              <a:t>Impfmittel gegen Pocken</a:t>
            </a:r>
          </a:p>
          <a:p>
            <a:r>
              <a:rPr lang="de-DE" sz="2600" dirty="0">
                <a:solidFill>
                  <a:srgbClr val="FFFFFF"/>
                </a:solidFill>
                <a:sym typeface="Wingdings" panose="05000000000000000000" pitchFamily="2" charset="2"/>
              </a:rPr>
              <a:t>Heiratsbeschränkungen für Mägde und Knechte wurde aufgehoben	</a:t>
            </a:r>
          </a:p>
          <a:p>
            <a:pPr marL="0" indent="0">
              <a:buNone/>
            </a:pPr>
            <a:r>
              <a:rPr lang="de-DE" sz="2600" dirty="0">
                <a:solidFill>
                  <a:srgbClr val="FFFFFF"/>
                </a:solidFill>
                <a:sym typeface="Wingdings" panose="05000000000000000000" pitchFamily="2" charset="2"/>
              </a:rPr>
              <a:t>   ( = mehr Kinder)</a:t>
            </a:r>
          </a:p>
          <a:p>
            <a:r>
              <a:rPr lang="de-DE" sz="2600" dirty="0">
                <a:solidFill>
                  <a:srgbClr val="FFFFFF"/>
                </a:solidFill>
                <a:sym typeface="Wingdings" panose="05000000000000000000" pitchFamily="2" charset="2"/>
              </a:rPr>
              <a:t>Wasserversorgung und die Abwasserentsorgung wurden verbessert: </a:t>
            </a:r>
          </a:p>
          <a:p>
            <a:pPr marL="0" indent="0">
              <a:buNone/>
            </a:pPr>
            <a:r>
              <a:rPr lang="de-DE" sz="2600" dirty="0">
                <a:solidFill>
                  <a:srgbClr val="FFFFFF"/>
                </a:solidFill>
                <a:sym typeface="Wingdings" panose="05000000000000000000" pitchFamily="2" charset="2"/>
              </a:rPr>
              <a:t>   Kinder haben überlebt, weil Typhus und Cholera zurückgingen</a:t>
            </a:r>
          </a:p>
          <a:p>
            <a:pPr marL="0" indent="0">
              <a:buNone/>
            </a:pPr>
            <a:endParaRPr lang="de-DE" sz="2600" dirty="0">
              <a:solidFill>
                <a:srgbClr val="FFFFFF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99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Politische Veränderungen</a:t>
            </a:r>
          </a:p>
        </p:txBody>
      </p:sp>
      <p:graphicFrame>
        <p:nvGraphicFramePr>
          <p:cNvPr id="8" name="Textfeld 5">
            <a:extLst>
              <a:ext uri="{FF2B5EF4-FFF2-40B4-BE49-F238E27FC236}">
                <a16:creationId xmlns:a16="http://schemas.microsoft.com/office/drawing/2014/main" id="{00FDFF80-0583-40F3-8E32-7CB9A8A6E0F3}"/>
              </a:ext>
            </a:extLst>
          </p:cNvPr>
          <p:cNvGraphicFramePr/>
          <p:nvPr/>
        </p:nvGraphicFramePr>
        <p:xfrm>
          <a:off x="992981" y="2008580"/>
          <a:ext cx="7331869" cy="3785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951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Technische Neuerungen in der Landwirtschaft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rgbClr val="FFFFFF"/>
                </a:solidFill>
              </a:rPr>
              <a:t>S. 48/49 von Gina </a:t>
            </a:r>
            <a:r>
              <a:rPr lang="de-DE" dirty="0" err="1">
                <a:solidFill>
                  <a:srgbClr val="FFFFFF"/>
                </a:solidFill>
              </a:rPr>
              <a:t>Schär</a:t>
            </a:r>
            <a:r>
              <a:rPr lang="de-DE" dirty="0">
                <a:solidFill>
                  <a:srgbClr val="FFFFFF"/>
                </a:solidFill>
              </a:rPr>
              <a:t> und Christine </a:t>
            </a:r>
            <a:r>
              <a:rPr lang="de-DE" dirty="0" err="1">
                <a:solidFill>
                  <a:srgbClr val="FFFFFF"/>
                </a:solidFill>
              </a:rPr>
              <a:t>Reitzel</a:t>
            </a:r>
            <a:r>
              <a:rPr lang="de-DE" dirty="0">
                <a:solidFill>
                  <a:srgbClr val="FFFFFF"/>
                </a:solidFill>
              </a:rPr>
              <a:t>, Dorothea Irvin, Florian Förstermann</a:t>
            </a:r>
          </a:p>
          <a:p>
            <a:endParaRPr lang="de-DE" dirty="0">
              <a:solidFill>
                <a:srgbClr val="FFFFFF"/>
              </a:solidFill>
            </a:endParaRPr>
          </a:p>
          <a:p>
            <a:r>
              <a:rPr lang="de-DE" dirty="0">
                <a:solidFill>
                  <a:srgbClr val="FFFFFF"/>
                </a:solidFill>
              </a:rPr>
              <a:t>früher nicht genug Ernte       </a:t>
            </a:r>
          </a:p>
          <a:p>
            <a:r>
              <a:rPr lang="de-DE" dirty="0">
                <a:solidFill>
                  <a:srgbClr val="FFFFFF"/>
                </a:solidFill>
              </a:rPr>
              <a:t> Folge: Hungersnot</a:t>
            </a:r>
          </a:p>
          <a:p>
            <a:pPr marL="0" indent="0">
              <a:buNone/>
            </a:pPr>
            <a:endParaRPr lang="de-DE" dirty="0">
              <a:solidFill>
                <a:srgbClr val="FFFFFF"/>
              </a:solidFill>
            </a:endParaRPr>
          </a:p>
          <a:p>
            <a:r>
              <a:rPr lang="de-DE" dirty="0">
                <a:solidFill>
                  <a:srgbClr val="FFFFFF"/>
                </a:solidFill>
              </a:rPr>
              <a:t>steigende Ernteerträge    </a:t>
            </a:r>
          </a:p>
          <a:p>
            <a:r>
              <a:rPr lang="de-DE" dirty="0">
                <a:solidFill>
                  <a:srgbClr val="FFFFFF"/>
                </a:solidFill>
              </a:rPr>
              <a:t>Folge: wachsende Bevölkerung</a:t>
            </a:r>
          </a:p>
          <a:p>
            <a:r>
              <a:rPr lang="de-DE" dirty="0">
                <a:solidFill>
                  <a:srgbClr val="FFFFFF"/>
                </a:solidFill>
              </a:rPr>
              <a:t>Folge:  Hungersnot</a:t>
            </a:r>
          </a:p>
          <a:p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88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6500">
              <a:srgbClr val="0070C0"/>
            </a:gs>
            <a:gs pos="13000">
              <a:srgbClr val="FFCDCD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25E2AA9-10C9-4A14-BEA3-064CD0131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76F371-EE61-49EA-AA2A-3582C3AC9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863721" cy="4984915"/>
          </a:xfrm>
          <a:custGeom>
            <a:avLst/>
            <a:gdLst>
              <a:gd name="connsiteX0" fmla="*/ 0 w 5863721"/>
              <a:gd name="connsiteY0" fmla="*/ 0 h 4984915"/>
              <a:gd name="connsiteX1" fmla="*/ 5863721 w 5863721"/>
              <a:gd name="connsiteY1" fmla="*/ 0 h 4984915"/>
              <a:gd name="connsiteX2" fmla="*/ 5844576 w 5863721"/>
              <a:gd name="connsiteY2" fmla="*/ 326138 h 4984915"/>
              <a:gd name="connsiteX3" fmla="*/ 5796589 w 5863721"/>
              <a:gd name="connsiteY3" fmla="*/ 693884 h 4984915"/>
              <a:gd name="connsiteX4" fmla="*/ 148386 w 5863721"/>
              <a:gd name="connsiteY4" fmla="*/ 4951022 h 4984915"/>
              <a:gd name="connsiteX5" fmla="*/ 0 w 5863721"/>
              <a:gd name="connsiteY5" fmla="*/ 4930112 h 498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8C2057-0F6E-48BD-A736-D32D5EC60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816" y="371987"/>
            <a:ext cx="5832027" cy="66949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600" u="sng" dirty="0"/>
              <a:t>Neue verbesserte Landwirtschaft</a:t>
            </a:r>
          </a:p>
          <a:p>
            <a:pPr marL="0" indent="0">
              <a:buNone/>
            </a:pPr>
            <a:r>
              <a:rPr lang="de-DE" sz="2600" dirty="0"/>
              <a:t> </a:t>
            </a:r>
          </a:p>
          <a:p>
            <a:r>
              <a:rPr lang="de-DE" sz="2600" dirty="0"/>
              <a:t>Arbeitsersparnis                                                                   </a:t>
            </a:r>
          </a:p>
          <a:p>
            <a:r>
              <a:rPr lang="de-DE" sz="2600" dirty="0"/>
              <a:t>schnellere Fruchtfolge Folge: kaum Regenerationszeit </a:t>
            </a:r>
          </a:p>
          <a:p>
            <a:r>
              <a:rPr lang="de-DE" sz="2600" dirty="0"/>
              <a:t>bessere + billigere Produktion</a:t>
            </a:r>
          </a:p>
          <a:p>
            <a:endParaRPr lang="de-DE" sz="2600" u="sng" dirty="0"/>
          </a:p>
          <a:p>
            <a:pPr marL="0" indent="0">
              <a:buNone/>
            </a:pPr>
            <a:r>
              <a:rPr lang="de-DE" sz="2600" u="sng" dirty="0"/>
              <a:t>Vorteile für die Nutztiere</a:t>
            </a:r>
          </a:p>
          <a:p>
            <a:r>
              <a:rPr lang="de-DE" sz="2600" dirty="0"/>
              <a:t> durch Sämaschinen</a:t>
            </a:r>
          </a:p>
          <a:p>
            <a:r>
              <a:rPr lang="de-DE" sz="2600" dirty="0"/>
              <a:t>Dreschmaschinen</a:t>
            </a:r>
          </a:p>
          <a:p>
            <a:endParaRPr lang="de-DE" sz="2600" dirty="0"/>
          </a:p>
          <a:p>
            <a:pPr marL="0" indent="0">
              <a:buNone/>
            </a:pPr>
            <a:r>
              <a:rPr lang="de-DE" sz="2600" u="sng" dirty="0"/>
              <a:t>Justus Liebig erfand den Kunstdünger  </a:t>
            </a:r>
          </a:p>
          <a:p>
            <a:r>
              <a:rPr lang="de-DE" sz="2600" dirty="0"/>
              <a:t>Phosphatdünger</a:t>
            </a:r>
          </a:p>
          <a:p>
            <a:r>
              <a:rPr lang="de-DE" sz="2600" dirty="0"/>
              <a:t>findet heute noch Verwendung </a:t>
            </a:r>
          </a:p>
          <a:p>
            <a:endParaRPr lang="de-DE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2FA30BD-99F3-4A6A-A9CF-68432D4BBBCC}"/>
              </a:ext>
            </a:extLst>
          </p:cNvPr>
          <p:cNvSpPr txBox="1"/>
          <p:nvPr/>
        </p:nvSpPr>
        <p:spPr>
          <a:xfrm>
            <a:off x="428625" y="3882509"/>
            <a:ext cx="230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Justus Liebig </a:t>
            </a:r>
          </a:p>
        </p:txBody>
      </p:sp>
      <p:pic>
        <p:nvPicPr>
          <p:cNvPr id="4" name="Grafik 3" descr="Ein Bild, das Text, Schlips enthält.&#10;&#10;Automatisch generierte Beschreibung">
            <a:extLst>
              <a:ext uri="{FF2B5EF4-FFF2-40B4-BE49-F238E27FC236}">
                <a16:creationId xmlns:a16="http://schemas.microsoft.com/office/drawing/2014/main" id="{F39FA10F-505A-4153-8C1D-015988E82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3" y="163045"/>
            <a:ext cx="3408104" cy="3556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96812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draußen, Boden, Pferd, alt enthält.&#10;&#10;Automatisch generierte Beschreibung">
            <a:extLst>
              <a:ext uri="{FF2B5EF4-FFF2-40B4-BE49-F238E27FC236}">
                <a16:creationId xmlns:a16="http://schemas.microsoft.com/office/drawing/2014/main" id="{F8DABBF5-BF76-4245-8C06-6B4130997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1" b="143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Die Dreschmaschine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76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Ursprungsland England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34269" y="1009650"/>
            <a:ext cx="6594189" cy="509454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S. 50/51 von Michael Läufer, Timo </a:t>
            </a:r>
            <a:r>
              <a:rPr lang="de-DE" sz="2000" dirty="0" err="1">
                <a:solidFill>
                  <a:srgbClr val="FFFFFF"/>
                </a:solidFill>
              </a:rPr>
              <a:t>Wiwias</a:t>
            </a:r>
            <a:r>
              <a:rPr lang="de-DE" sz="2000" dirty="0">
                <a:solidFill>
                  <a:srgbClr val="FFFFFF"/>
                </a:solidFill>
              </a:rPr>
              <a:t>, Jacqueline Schupp und Fabian </a:t>
            </a:r>
            <a:r>
              <a:rPr lang="de-DE" sz="2000" dirty="0" err="1">
                <a:solidFill>
                  <a:srgbClr val="FFFFFF"/>
                </a:solidFill>
              </a:rPr>
              <a:t>Schmidwenzl</a:t>
            </a:r>
            <a:endParaRPr lang="de-DE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r>
              <a:rPr lang="de-DE" sz="2000" dirty="0">
                <a:solidFill>
                  <a:srgbClr val="FFFFFF"/>
                </a:solidFill>
              </a:rPr>
              <a:t>Mitte 18. Jahrhunderts Mangel an Stoffen, Kleidung und Wäsche</a:t>
            </a:r>
          </a:p>
          <a:p>
            <a:r>
              <a:rPr lang="de-DE" sz="2000" dirty="0">
                <a:solidFill>
                  <a:srgbClr val="FFFFFF"/>
                </a:solidFill>
              </a:rPr>
              <a:t>Rohmaterialien : Leinen, Flachs, Wolle und Baumwolle genügend vorhanden</a:t>
            </a:r>
          </a:p>
          <a:p>
            <a:r>
              <a:rPr lang="de-DE" sz="2000" dirty="0">
                <a:solidFill>
                  <a:srgbClr val="FFFFFF"/>
                </a:solidFill>
              </a:rPr>
              <a:t>1764 : James Hargreaves Spinnmaschine (Spinning Jenny)</a:t>
            </a:r>
          </a:p>
          <a:p>
            <a:r>
              <a:rPr lang="de-DE" sz="2000" dirty="0">
                <a:solidFill>
                  <a:srgbClr val="FFFFFF"/>
                </a:solidFill>
              </a:rPr>
              <a:t>1769 : Richard Arkwright Spinnmaschine mit Wasserradantrieb (</a:t>
            </a:r>
            <a:r>
              <a:rPr lang="de-DE" sz="2000" dirty="0" err="1">
                <a:solidFill>
                  <a:srgbClr val="FFFFFF"/>
                </a:solidFill>
              </a:rPr>
              <a:t>Waterframe</a:t>
            </a:r>
            <a:r>
              <a:rPr lang="de-DE" sz="2000" dirty="0">
                <a:solidFill>
                  <a:srgbClr val="FFFFFF"/>
                </a:solidFill>
              </a:rPr>
              <a:t>)</a:t>
            </a:r>
          </a:p>
          <a:p>
            <a:r>
              <a:rPr lang="de-DE" sz="2000" dirty="0">
                <a:solidFill>
                  <a:srgbClr val="FFFFFF"/>
                </a:solidFill>
              </a:rPr>
              <a:t>Textilproduktion konnte gesteigert werden</a:t>
            </a:r>
          </a:p>
          <a:p>
            <a:r>
              <a:rPr lang="de-DE" sz="2000" dirty="0">
                <a:solidFill>
                  <a:srgbClr val="FFFFFF"/>
                </a:solidFill>
              </a:rPr>
              <a:t>Nachteile Wasserrad: Eingefrorene Flüsse, Wassermangel</a:t>
            </a:r>
          </a:p>
          <a:p>
            <a:r>
              <a:rPr lang="de-DE" sz="2000" dirty="0">
                <a:solidFill>
                  <a:srgbClr val="FFFFFF"/>
                </a:solidFill>
              </a:rPr>
              <a:t>Verbesserung durch Technische Erfindungen</a:t>
            </a:r>
          </a:p>
          <a:p>
            <a:r>
              <a:rPr lang="de-DE" sz="2000" dirty="0">
                <a:solidFill>
                  <a:srgbClr val="FFFFFF"/>
                </a:solidFill>
              </a:rPr>
              <a:t>1812 :  ein Arbeiter spinnt maschinell soviel Garn wie 200 Spinnerrinnen in Handarbeit </a:t>
            </a:r>
          </a:p>
          <a:p>
            <a:endParaRPr lang="de-DE" sz="2000" dirty="0">
              <a:solidFill>
                <a:srgbClr val="FFFFFF"/>
              </a:solidFill>
            </a:endParaRPr>
          </a:p>
          <a:p>
            <a:endParaRPr lang="de-DE" sz="2000" dirty="0">
              <a:solidFill>
                <a:srgbClr val="FFFFFF"/>
              </a:solidFill>
            </a:endParaRPr>
          </a:p>
          <a:p>
            <a:endParaRPr lang="de-DE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de-DE" sz="4100">
                <a:solidFill>
                  <a:srgbClr val="FFFFFF"/>
                </a:solidFill>
              </a:rPr>
              <a:t>Bahnbrechende Erfindungen</a:t>
            </a:r>
            <a:br>
              <a:rPr lang="de-DE" sz="4100">
                <a:solidFill>
                  <a:srgbClr val="FFFFFF"/>
                </a:solidFill>
              </a:rPr>
            </a:br>
            <a:endParaRPr lang="de-DE" sz="410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200">
                <a:solidFill>
                  <a:srgbClr val="FFFFFF"/>
                </a:solidFill>
              </a:rPr>
              <a:t>Der Mechanische Webstuhl </a:t>
            </a:r>
          </a:p>
          <a:p>
            <a:pPr marL="0" indent="0">
              <a:buNone/>
            </a:pPr>
            <a:endParaRPr lang="de-DE" sz="2200">
              <a:solidFill>
                <a:srgbClr val="FFFFFF"/>
              </a:solidFill>
            </a:endParaRPr>
          </a:p>
          <a:p>
            <a:r>
              <a:rPr lang="de-DE" sz="2200">
                <a:solidFill>
                  <a:srgbClr val="FFFFFF"/>
                </a:solidFill>
              </a:rPr>
              <a:t>1780er : Edmund Cartwright Mechanische Webstühle (Antriebe: Muskel u. Wasserkraft)</a:t>
            </a:r>
          </a:p>
          <a:p>
            <a:r>
              <a:rPr lang="de-DE" sz="2200">
                <a:solidFill>
                  <a:srgbClr val="FFFFFF"/>
                </a:solidFill>
              </a:rPr>
              <a:t>1792: Mechanik verbessert </a:t>
            </a:r>
          </a:p>
          <a:p>
            <a:r>
              <a:rPr lang="de-DE" sz="2200">
                <a:solidFill>
                  <a:srgbClr val="FFFFFF"/>
                </a:solidFill>
              </a:rPr>
              <a:t>England 1820: 14000 mechanische Webstühle </a:t>
            </a:r>
          </a:p>
          <a:p>
            <a:r>
              <a:rPr lang="de-DE" sz="2200">
                <a:solidFill>
                  <a:srgbClr val="FFFFFF"/>
                </a:solidFill>
              </a:rPr>
              <a:t>Bis 1834: ca. 100.000 +</a:t>
            </a:r>
          </a:p>
          <a:p>
            <a:r>
              <a:rPr lang="de-DE" sz="2200">
                <a:solidFill>
                  <a:srgbClr val="FFFFFF"/>
                </a:solidFill>
              </a:rPr>
              <a:t>später nachgebaut im Ausland </a:t>
            </a:r>
          </a:p>
          <a:p>
            <a:r>
              <a:rPr lang="de-DE" sz="2200">
                <a:solidFill>
                  <a:srgbClr val="FFFFFF"/>
                </a:solidFill>
              </a:rPr>
              <a:t>dadurch Fabrikanlagen errichtet </a:t>
            </a:r>
          </a:p>
          <a:p>
            <a:r>
              <a:rPr lang="de-DE" sz="2200">
                <a:solidFill>
                  <a:srgbClr val="FFFFFF"/>
                </a:solidFill>
              </a:rPr>
              <a:t>Arbeiter waren 15 mal schneller</a:t>
            </a:r>
          </a:p>
          <a:p>
            <a:r>
              <a:rPr lang="de-DE" sz="2200">
                <a:solidFill>
                  <a:srgbClr val="FFFFFF"/>
                </a:solidFill>
              </a:rPr>
              <a:t>Stoffe wurden billiger</a:t>
            </a:r>
          </a:p>
          <a:p>
            <a:r>
              <a:rPr lang="de-DE" sz="2200">
                <a:solidFill>
                  <a:srgbClr val="FFFFFF"/>
                </a:solidFill>
              </a:rPr>
              <a:t>Handarbeitsbetriebe mussten aufgegeben werden  </a:t>
            </a:r>
          </a:p>
        </p:txBody>
      </p:sp>
    </p:spTree>
    <p:extLst>
      <p:ext uri="{BB962C8B-B14F-4D97-AF65-F5344CB8AC3E}">
        <p14:creationId xmlns:p14="http://schemas.microsoft.com/office/powerpoint/2010/main" val="505237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1074</Words>
  <Application>Microsoft Office PowerPoint</Application>
  <PresentationFormat>Breitbild</PresentationFormat>
  <Paragraphs>182</Paragraphs>
  <Slides>23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</vt:lpstr>
      <vt:lpstr>Die Industrielle Revolution im 19. Jahrhundert</vt:lpstr>
      <vt:lpstr>Inhalt</vt:lpstr>
      <vt:lpstr>Voraussetzungen der Industrialisierung</vt:lpstr>
      <vt:lpstr>Politische Veränderungen</vt:lpstr>
      <vt:lpstr>Technische Neuerungen in der Landwirtschaft</vt:lpstr>
      <vt:lpstr>PowerPoint-Präsentation</vt:lpstr>
      <vt:lpstr>Die Dreschmaschine</vt:lpstr>
      <vt:lpstr>Ursprungsland England</vt:lpstr>
      <vt:lpstr>Bahnbrechende Erfindungen </vt:lpstr>
      <vt:lpstr>Mechanische Webstühle  </vt:lpstr>
      <vt:lpstr>Bahnbrechende Erfindungen</vt:lpstr>
      <vt:lpstr>PowerPoint-Präsentation</vt:lpstr>
      <vt:lpstr>PowerPoint-Präsentation</vt:lpstr>
      <vt:lpstr>PowerPoint-Präsentation</vt:lpstr>
      <vt:lpstr>Die Industrialisierung in Deutschland</vt:lpstr>
      <vt:lpstr>Mitteleuropa um 1789 – Kleinstaaterei in Dtl.</vt:lpstr>
      <vt:lpstr>Der Zollverein</vt:lpstr>
      <vt:lpstr>Der Siegeszug der Eisenbahn</vt:lpstr>
      <vt:lpstr>Die Eisenbahn verändert Zeit und Raum</vt:lpstr>
      <vt:lpstr>Der Siegeszug der Eisenbahn 1834</vt:lpstr>
      <vt:lpstr>Industrie in Hessen</vt:lpstr>
      <vt:lpstr>Industrie in unserer Region</vt:lpstr>
      <vt:lpstr>Quellen</vt:lpstr>
    </vt:vector>
  </TitlesOfParts>
  <Company>MNS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Industrielle Revolution</dc:title>
  <dc:creator>Nicole Schreiber-Mansmann</dc:creator>
  <cp:lastModifiedBy>Nicole Schreiber-Mansmann</cp:lastModifiedBy>
  <cp:revision>39</cp:revision>
  <dcterms:created xsi:type="dcterms:W3CDTF">2021-09-24T17:54:11Z</dcterms:created>
  <dcterms:modified xsi:type="dcterms:W3CDTF">2021-11-08T12:17:07Z</dcterms:modified>
</cp:coreProperties>
</file>