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68" r:id="rId5"/>
    <p:sldId id="265" r:id="rId6"/>
    <p:sldId id="266" r:id="rId7"/>
    <p:sldId id="264" r:id="rId8"/>
    <p:sldId id="269" r:id="rId9"/>
    <p:sldId id="273" r:id="rId10"/>
    <p:sldId id="263" r:id="rId11"/>
    <p:sldId id="270" r:id="rId12"/>
    <p:sldId id="260" r:id="rId13"/>
    <p:sldId id="267" r:id="rId14"/>
    <p:sldId id="271" r:id="rId15"/>
    <p:sldId id="262" r:id="rId16"/>
    <p:sldId id="25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05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47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24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26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69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34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80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9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6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1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4FD5-DDCD-40C3-8072-CC4C3BA72F35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E59F8D-6C5D-4BFD-8C37-5934FA76B0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22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view=detailV2&amp;ccid=pOaFg%2bh9&amp;id=2DE564F5E4726527341A2A3CF471B6A2C9DD7C71&amp;thid=OIP.pOaFg-h9x1a5NYRHk2lV8gHaC-&amp;mediaurl=https%3a%2f%2fwww.foodaktuell.ch%2fwp-content%2fuploads%2f2017%2f10%2fferrero_produkte.jpg&amp;cdnurl=https%3a%2f%2fth.bing.com%2fth%2fid%2fRa4e68583e87dc756b9358447936955f2%3frik%3dcXzdyaK2cfQ8Kg%26pid%3dImgRaw&amp;exph=362&amp;expw=900&amp;q=ferrero+produkte&amp;simid=608014159148761516&amp;ck=859AA5D0D22048716DA4BC86C68DBD85&amp;selectedIndex=12&amp;FORM=IRPRST&amp;ajaxhist=0&amp;ajaxserp=0" TargetMode="External"/><Relationship Id="rId13" Type="http://schemas.openxmlformats.org/officeDocument/2006/relationships/hyperlink" Target="https://www.youtube.com/watch?v=P_P2GcHbUw8" TargetMode="External"/><Relationship Id="rId3" Type="http://schemas.openxmlformats.org/officeDocument/2006/relationships/hyperlink" Target="https://www.bing.com/images/search?view=detailV2&amp;ccid=H6J5h3xX&amp;id=536B8C44C9DA1A0C74CCF4C2B71B4AD2F823058F&amp;thid=OIP.H6J5h3xXc2eyYHPeQuhm0AHaHa&amp;mediaurl=https%3a%2f%2fjsl.life%2fwp-content%2fuploads%2f2018%2f12%2fimg_slide_rspo_01_sp.jpg&amp;cdnurl=https%3a%2f%2fth.bing.com%2fth%2fid%2fR1fa279877c577367b26073de42e866d0%3frik%3djwUj%252bNJKG7fC9A%26pid%3dImgRaw&amp;exph=670&amp;expw=670&amp;q=rspo&amp;simid=608031807168863511&amp;ck=549BDE0F0065CCE6D3C0D9BEE9AF572A&amp;selectedIndex=1&amp;FORM=IRPRST&amp;ajaxhist=0&amp;ajaxserp=0" TargetMode="External"/><Relationship Id="rId7" Type="http://schemas.openxmlformats.org/officeDocument/2006/relationships/hyperlink" Target="https://www.bing.com/images/search?view=detailV2&amp;ccid=IE%2bn%2fk14&amp;id=214130C8C592EFE8EB74F566B332DD66A7D228F2&amp;thid=OIP.IE-n_k14XC_hi1IMPeOjOQHaA9&amp;mediaurl=https%3a%2f%2fupload.wikimedia.org%2fwikipedia%2fen%2fthumb%2fb%2fb9%2fFerrero_logo.svg%2f800px-Ferrero_logo.svg.png&amp;cdnurl=https%3a%2f%2fth.bing.com%2fth%2fid%2fR204fa7fe4d785c2fe18b520c3de3a339%3frik%3d8ijSp2bdMrNm9Q%26pid%3dImgRaw&amp;exph=104&amp;expw=800&amp;q=ferrero+logo&amp;simid=608050589061574005&amp;ck=A8ACBF224EAD765A60F3BA02A786BC4F&amp;selectedIndex=0&amp;FORM=IRPRST&amp;ajaxhist=0&amp;ajaxserp=0" TargetMode="External"/><Relationship Id="rId12" Type="http://schemas.openxmlformats.org/officeDocument/2006/relationships/hyperlink" Target="https://www.bing.com/images/search?view=detailV2&amp;ccid=g9v5copL&amp;id=57E4BCD9FE05E0B9D33E9632EABBA76FC52E83BE&amp;thid=OIP.g9v5copLjAuFjRZPnBkiFwHaE6&amp;mediaurl=https%3a%2f%2fimg.fotocommunity.com%2furwald-in-hessen-eab806fa-7a2d-4226-bf4f-4f7b063b4fba.jpg%3fheight%3d1080&amp;cdnurl=https%3a%2f%2fth.bing.com%2fth%2fid%2fR83dbf9728a4b8c0b858d164f9c192217%3frik%3dvoMuxW%252bnu%252boylg%26pid%3dImgRaw&amp;exph=664&amp;expw=1000&amp;q=Urwald&amp;simid=607992589837820523&amp;ck=A46024D78F210C7F80F41A6CE43A8835&amp;selectedIndex=29&amp;FORM=IRPRST&amp;ajaxhist=0&amp;ajaxserp=0" TargetMode="External"/><Relationship Id="rId2" Type="http://schemas.openxmlformats.org/officeDocument/2006/relationships/hyperlink" Target="https://www.bing.com/images/search?view=detailV2&amp;ccid=FRtnXu2t&amp;id=598707B82087286235B5FB3D293831FBBE5D1DC0&amp;thid=OIP.FRtnXu2tecV5C49VGc36MwHaD3&amp;mediaurl=https%3A%2F%2Fwww.regenwald.org%2Fphotos%2Farticle%2Ffacebook%2Ffb%2Fistock-172166662.jpg&amp;cdnurl=https%3A%2F%2Fth.bing.com%2Fth%2Fid%2FR151b675eedad79c5790b8f5519cdfa33%3Frik%3DwB1dvvsxOCk9%252bw%26pid%3DImgRaw&amp;exph=627&amp;expw=1200&amp;q=palm%c3%b6l+regenwald&amp;simid=608019042527024766&amp;ck=95E1BD44CFFEF03BE3397407C10485E6&amp;selectedindex=194&amp;form=IRPRST&amp;ajaxhist=0&amp;ajaxserp=0&amp;v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view=detailV2&amp;ccid=5LM5QMkL&amp;id=EF3AEAE0DF11CF449A618F4A9C9AC825918E0BAA&amp;thid=OIP.5LM5QMkLYoUwAcT8Y2bOugHaFj&amp;mediaurl=https%3a%2f%2fth.bing.com%2fth%2fid%2fRe4b33940c90b62853001c4fc6366ceba%3frik%3dqguOkSXImpxKjw%26riu%3dhttp%253a%252f%252f1.bp.blogspot.com%252f-TvMe6jsC22Y%252fTmMzEx-iGoI%252fAAAAAAAAAuI%252f-PJxexFmlUU%252fs1600%252f023.JPG%26ehk%3ds7LVjCjSJM5SoeXRxZYpL7b6%252bVK5npXeJusUE2JzhzY%253d%26risl%3d%26pid%3dImgRaw&amp;exph=450&amp;expw=600&amp;q=nestle+produkte&amp;simid=608039254641803532&amp;ck=BF076B5E2D3784CCD4242F1DF669EBA7&amp;selectedIndex=12&amp;FORM=IRPRST&amp;ajaxhist=0&amp;ajaxserp=0" TargetMode="External"/><Relationship Id="rId11" Type="http://schemas.openxmlformats.org/officeDocument/2006/relationships/hyperlink" Target="https://www.best-mountain-artists.de/2019/07/die-50-besten-zitate-zu-den-themen-wald.html" TargetMode="External"/><Relationship Id="rId5" Type="http://schemas.openxmlformats.org/officeDocument/2006/relationships/hyperlink" Target="https://www.bing.com/images/search?view=detailV2&amp;ccid=%2fYlbVWMc&amp;id=7900E5A8ACE8EC4681010DDAAB506D0C2FF32BA6&amp;thid=OIP._YlbVWMcfQye0oZZtDXicAHaHY&amp;mediaurl=https%3a%2f%2fmultiwatch.ch%2fcontent%2fuploads%2f2017%2f04%2fNestle_logo_2_blue.png&amp;cdnurl=https%3a%2f%2fth.bing.com%2fth%2fid%2fRfd895b55631c7d0c9ed28659b435e270%3frik%3dpivzLwxtUKvaDQ%26pid%3dImgRaw&amp;exph=4985&amp;expw=5000&amp;q=nestle&amp;simid=608054196835728481&amp;ck=2AE1EF139DFC5D95FEFE516B7D6446F5&amp;selectedIndex=0&amp;FORM=IRPRST&amp;ajaxhist=0&amp;ajaxserp=0" TargetMode="External"/><Relationship Id="rId15" Type="http://schemas.openxmlformats.org/officeDocument/2006/relationships/hyperlink" Target="https://de.wikipedia.org/wiki/Palm%C3%B6l#:~:text=Palm%C3%B6l%20ist%20ein%20Pflanzen%C3%B6l%2C%20das%20aus%20dem%20Fruchtfleisch,Ertrag%20etwa%201%2F6%20der%20Fl%C3%A4che%20von%20Soja.%20%5B13%5D" TargetMode="External"/><Relationship Id="rId10" Type="http://schemas.openxmlformats.org/officeDocument/2006/relationships/hyperlink" Target="https://www.bing.com/images/search?view=detailV2&amp;ccid=8U%2bryLml&amp;id=3876F613FBD649EA7E7CB9F475ADAC7A73437AB2&amp;thid=OIP.8U-ryLml3M1a65nxPka-CwHaFj&amp;mediaurl=https%3a%2f%2fth.bing.com%2fth%2fid%2fRf14fabc8b9a5dccd5aeb99f13e46be0b%3frik%3dsnpDc3qsrXX0uQ%26riu%3dhttp%253a%252f%252fwww.umweltdialog.de%252fde-wAssets%252fimg%252f01Neue-Bilder%252fFreie-Bilder%252f2014%252fPalmoel-Palmfruechte_Marion-Lenzen.jpg%26ehk%3daLkH0YfSoMWHnjH0z%252fZAvdrEb7konSZe1mnPz207JU0%253d%26risl%3d%26pid%3dImgRaw&amp;exph=768&amp;expw=1024&amp;q=palm%c3%b6l&amp;simid=608042252528332416&amp;ck=5633038456AAE6F97EC3C1691ED4EAC8&amp;selectedIndex=28&amp;FORM=IRPRST&amp;ajaxhist=0&amp;ajaxserp=0" TargetMode="External"/><Relationship Id="rId4" Type="http://schemas.openxmlformats.org/officeDocument/2006/relationships/hyperlink" Target="https://www.bing.com/images/search?view=detailV2&amp;ccid=VyM2HxBu&amp;id=B36D75568C0BC020B961D32B4C778D9B293BCA1C&amp;thid=OIP.VyM2HxBuJ9ATtLFag59NbAHaEK&amp;mediaurl=https%3a%2f%2fbilder.t-online.de%2fb%2f87%2f10%2f79%2f10%2fid_87107910%2ftid_da%2fpalmoel-fuer-die-herstellung-des-oels-werden-regenwaelder-gerodet-.jpg&amp;cdnurl=https%3a%2f%2fth.bing.com%2fth%2fid%2fR5723361f106e27d013b4b15a839f4d6c%3frik%3dHMo7KZuNd0wr0w%26pid%3dImgRaw&amp;exph=1080&amp;expw=1920&amp;q=palm%c3%b6l&amp;simid=608040633326525860&amp;ck=C11BEFFE8A0A2E4ADF40477555F5AD7A&amp;selectedIndex=0&amp;FORM=IRPRST&amp;ajaxhist=0&amp;ajaxserp=0" TargetMode="External"/><Relationship Id="rId9" Type="http://schemas.openxmlformats.org/officeDocument/2006/relationships/hyperlink" Target="https://www.bing.com/images/search?view=detailV2&amp;ccid=CS9sGodU&amp;id=405296452633E8628A090E805A634BBC6566D325&amp;thid=OIP.CS9sGodUG5YqBuV6kKdwEQHaKU&amp;mediaurl=https%3a%2f%2fmedcitynews.com%2fuploads%2f2017%2f09%2fGettyImages-480467939.jpg&amp;cdnurl=https%3a%2f%2fth.bing.com%2fth%2fid%2fR092f6c1a87541b962a06e57a90a77011%3frik%3dJdNmZbxLY1qADg%26pid%3dImgRaw&amp;exph=698&amp;expw=501&amp;q=You+Finger&amp;simid=608037974744118806&amp;ck=12F54AE39697BA53E65CA0E08BEF45B6&amp;selectedIndex=71&amp;FORM=IRPRST&amp;ajaxhist=0&amp;ajaxserp=0" TargetMode="External"/><Relationship Id="rId14" Type="http://schemas.openxmlformats.org/officeDocument/2006/relationships/hyperlink" Target="https://www.youtube.com/watch?v=PnlG2muP3b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4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 descr="Ein Bild, das Himmel, draußen, Fabrik, kommend enthält.&#10;&#10;Automatisch generierte Beschreibung">
            <a:extLst>
              <a:ext uri="{FF2B5EF4-FFF2-40B4-BE49-F238E27FC236}">
                <a16:creationId xmlns:a16="http://schemas.microsoft.com/office/drawing/2014/main" id="{52DB4CA9-E841-4AA8-9FDF-E8E8ADB13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3" r="12118" b="-1"/>
          <a:stretch/>
        </p:blipFill>
        <p:spPr>
          <a:xfrm>
            <a:off x="0" y="-16303"/>
            <a:ext cx="7574440" cy="6857990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A39A96-3215-4D63-8AC7-59A62AEF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" y="710806"/>
            <a:ext cx="8573332" cy="98799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Umweltpolitik in der politischen Auseinandersetzung </a:t>
            </a:r>
            <a:br>
              <a:rPr lang="de-D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Exemplarische Analyse eines Umweltproblems: </a:t>
            </a:r>
            <a:r>
              <a:rPr lang="en-US" sz="24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Palmöl</a:t>
            </a:r>
            <a:endParaRPr lang="en-US" sz="24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88FA89-7196-4EEB-B429-A0DDCDD35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244" y="2575333"/>
            <a:ext cx="4193470" cy="3857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Po.Wi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Fachlehrer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Fr. Schreiber-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Mansmann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Vorgelegt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am: 23.06.21</a:t>
            </a:r>
          </a:p>
          <a:p>
            <a:pP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Von: Katharina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Biebesheimer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A1232-1F6C-4C75-BBD1-F5E414ED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956" y="3063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Akteure</a:t>
            </a:r>
            <a:br>
              <a:rPr lang="de-D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06A9406-D202-4D6B-938C-BCFBCABD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8590"/>
            <a:ext cx="6346239" cy="510941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Greenpeace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Rettet den Regenwald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WWF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2004 RSPO –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Roundtable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Palm Oil (Runder Tisch für nachhaltiges Palmöl)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Mitglieder: Umwelt &amp; Menschenrechtsorganisationen, Vertreter aus Anbau, Industrie, Handel, Finanzsektor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Siegel meist verbreitetes Nachhaltigkeitszertifikat für Palmöl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3481A2-3121-483B-81C9-47EDA9DD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452" y="946778"/>
            <a:ext cx="2569159" cy="25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C155F-CCD5-4BC8-A94A-6928C070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609" y="295247"/>
            <a:ext cx="8911687" cy="1068332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Interessenskonflikte</a:t>
            </a:r>
            <a:endParaRPr lang="de-DE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77E1E-45A0-49D3-9900-EBC4891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3789"/>
            <a:ext cx="8915400" cy="541421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tropisches Klima → Anbau in anderen Regionen nicht möglich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Vermutung → Monokultur kein nachhaltiger Anbau möglich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Rettet den Regenwald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Alternativen nutzen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schlimmer (laut WWF)</a:t>
            </a:r>
          </a:p>
          <a:p>
            <a:pPr>
              <a:spcBef>
                <a:spcPts val="6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WWF RSPO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eversprochene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Leistungen nicht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Überwachung → lückenhaft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Verstöße kaum Sanktionen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Unternehmen halten sich nicht/unzureichend an Kriterien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Verdacht → Greenwashing System</a:t>
            </a:r>
          </a:p>
          <a:p>
            <a:pPr marL="457200" lvl="1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6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7825B-FEE8-4D47-882B-9AB0ED41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2D0DDA-74C0-4AE8-A30C-086BD86B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25"/>
            <a:ext cx="12192000" cy="6850965"/>
          </a:xfrm>
        </p:spPr>
      </p:pic>
    </p:spTree>
    <p:extLst>
      <p:ext uri="{BB962C8B-B14F-4D97-AF65-F5344CB8AC3E}">
        <p14:creationId xmlns:p14="http://schemas.microsoft.com/office/powerpoint/2010/main" val="337035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8C8E7-06C0-4962-833C-1B0E4808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internationale Produkte</a:t>
            </a:r>
            <a:br>
              <a:rPr lang="de-D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F584842-C0BD-41F4-9BB6-B52C0F1D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7" y="1905000"/>
            <a:ext cx="1607832" cy="1603009"/>
          </a:xfrm>
        </p:spPr>
      </p:pic>
      <p:pic>
        <p:nvPicPr>
          <p:cNvPr id="7" name="Grafik 6" descr="Ein Bild, das Text, drinnen, Elemente, Container enthält.&#10;&#10;Automatisch generierte Beschreibung">
            <a:extLst>
              <a:ext uri="{FF2B5EF4-FFF2-40B4-BE49-F238E27FC236}">
                <a16:creationId xmlns:a16="http://schemas.microsoft.com/office/drawing/2014/main" id="{A74C2C37-40A2-4373-9C8A-7CD304799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87" y="2792895"/>
            <a:ext cx="4174436" cy="3130827"/>
          </a:xfrm>
          <a:prstGeom prst="rect">
            <a:avLst/>
          </a:prstGeom>
        </p:spPr>
      </p:pic>
      <p:pic>
        <p:nvPicPr>
          <p:cNvPr id="13" name="Grafik 12" descr="Ein Bild, das Text, Sonnenuntergang enthält.&#10;&#10;Automatisch generierte Beschreibung">
            <a:extLst>
              <a:ext uri="{FF2B5EF4-FFF2-40B4-BE49-F238E27FC236}">
                <a16:creationId xmlns:a16="http://schemas.microsoft.com/office/drawing/2014/main" id="{641D706E-1362-43CA-A3A9-AF33FEDF2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5" y="1933160"/>
            <a:ext cx="3899201" cy="5068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F20E28-3234-48FC-9D06-A426CC412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60" y="2884386"/>
            <a:ext cx="4962940" cy="2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1C935-EF15-4DD6-951F-9F0DC2D5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Lösungen</a:t>
            </a:r>
            <a:br>
              <a:rPr lang="de-DE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11D009-92CB-46A3-B7BA-9104E949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2334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Palmölkonsum stark reduzieren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ausschließlich Fairtrade Bio-Palmöl kaufen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Industrie → Palmöl durch heimische Öle ersetzen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weniger verarbeitete Lebensmitte konsumieren 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frische Zutaten</a:t>
            </a:r>
          </a:p>
        </p:txBody>
      </p:sp>
    </p:spTree>
    <p:extLst>
      <p:ext uri="{BB962C8B-B14F-4D97-AF65-F5344CB8AC3E}">
        <p14:creationId xmlns:p14="http://schemas.microsoft.com/office/powerpoint/2010/main" val="392833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3F1E2-04EF-4462-8402-2FA73167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31734C6-0161-4B52-96CD-B3BA9C7FF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0" y="1"/>
            <a:ext cx="12192919" cy="6858000"/>
          </a:xfrm>
        </p:spPr>
      </p:pic>
    </p:spTree>
    <p:extLst>
      <p:ext uri="{BB962C8B-B14F-4D97-AF65-F5344CB8AC3E}">
        <p14:creationId xmlns:p14="http://schemas.microsoft.com/office/powerpoint/2010/main" val="82015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2E830-0B1A-4D32-992E-5E3CAA2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935" y="322774"/>
            <a:ext cx="4922802" cy="1506425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1FF733-F3EB-4335-B64F-B013A609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1917"/>
            <a:ext cx="8915400" cy="49008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Bilder: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palmöl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regenwald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rspo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palmöl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nestle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nestle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produkte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ferrero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logo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ferrero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produkte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Finger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palmöl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Die 50 besten Zitate zu den Themen Wald und Bäume | Waldzitate (best-mountain-artists.de)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Urwald - Bing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images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i="1" u="sng" dirty="0">
                <a:latin typeface="Arial" panose="020B0604020202020204" pitchFamily="34" charset="0"/>
                <a:cs typeface="Arial" panose="020B0604020202020204" pitchFamily="34" charset="0"/>
              </a:rPr>
              <a:t>Text und Bilder: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Palmöl – besser als sein Ruf? | Dirk Steffens – YouTube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Das Problem mit dem Palmöl: Regenwaldzerstörung, Artensterben, Erderwärmung.. - Schlaumal - Doku – YouTube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Palmöl – Wikipedia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5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6B79E008-DC37-4666-A916-4A4B8A2B5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9A71B15-1984-4C52-9D91-56CF265D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13C5AF-4840-4AF0-B695-601ADCE5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967417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700">
                <a:solidFill>
                  <a:srgbClr val="FEFFFF"/>
                </a:solidFill>
              </a:rPr>
            </a:br>
            <a:br>
              <a:rPr lang="en-US" sz="3700">
                <a:solidFill>
                  <a:srgbClr val="FEFFFF"/>
                </a:solidFill>
              </a:rPr>
            </a:br>
            <a:r>
              <a:rPr lang="en-US" sz="3700">
                <a:solidFill>
                  <a:srgbClr val="FEFFFF"/>
                </a:solidFill>
              </a:rPr>
              <a:t>Was ist mit euch?</a:t>
            </a:r>
            <a:br>
              <a:rPr lang="en-US" sz="3700">
                <a:solidFill>
                  <a:srgbClr val="FEFFFF"/>
                </a:solidFill>
              </a:rPr>
            </a:br>
            <a:br>
              <a:rPr lang="en-US" sz="3700">
                <a:solidFill>
                  <a:srgbClr val="FEFFFF"/>
                </a:solidFill>
              </a:rPr>
            </a:br>
            <a:r>
              <a:rPr lang="en-US" sz="3700">
                <a:solidFill>
                  <a:srgbClr val="FEFFFF"/>
                </a:solidFill>
              </a:rPr>
              <a:t>Könnt ihr verzichten? </a:t>
            </a:r>
            <a:br>
              <a:rPr lang="en-US" sz="3700">
                <a:solidFill>
                  <a:srgbClr val="FEFFFF"/>
                </a:solidFill>
              </a:rPr>
            </a:br>
            <a:br>
              <a:rPr lang="en-US" sz="3700">
                <a:solidFill>
                  <a:srgbClr val="FEFFFF"/>
                </a:solidFill>
              </a:rPr>
            </a:br>
            <a:r>
              <a:rPr lang="en-US" sz="3700">
                <a:solidFill>
                  <a:srgbClr val="FEFFFF"/>
                </a:solidFill>
              </a:rPr>
              <a:t>Oder bewusster einkaufen?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8E938CB0-5C1F-444C-BDD5-A5713AD78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1232"/>
          <a:stretch/>
        </p:blipFill>
        <p:spPr>
          <a:xfrm>
            <a:off x="7540750" y="-393"/>
            <a:ext cx="4651250" cy="6858786"/>
          </a:xfrm>
          <a:prstGeom prst="rect">
            <a:avLst/>
          </a:prstGeom>
        </p:spPr>
      </p:pic>
      <p:sp>
        <p:nvSpPr>
          <p:cNvPr id="174" name="Freeform 23">
            <a:extLst>
              <a:ext uri="{FF2B5EF4-FFF2-40B4-BE49-F238E27FC236}">
                <a16:creationId xmlns:a16="http://schemas.microsoft.com/office/drawing/2014/main" id="{C3342805-0EAA-42F0-9D6F-8ED1D6BA3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AAB02-577B-4E49-8E97-14CC4C6E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1280890"/>
          </a:xfrm>
        </p:spPr>
        <p:txBody>
          <a:bodyPr>
            <a:normAutofit/>
          </a:bodyPr>
          <a:lstStyle/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5F5DB9-9153-4B0C-9365-7B53AFD1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98885"/>
            <a:ext cx="8915400" cy="57591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Einstiegs Zitat &amp; Bild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 Palmöl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Produktionsländer und Konsumenten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Wofür wird Palmöl verwendet?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Vorteile</a:t>
            </a:r>
            <a:endParaRPr lang="de-D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Umweltprobleme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Weitere Nachteile</a:t>
            </a:r>
            <a:endParaRPr lang="de-D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Akteure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Interessenskonflikte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Alternativen</a:t>
            </a:r>
            <a:endParaRPr lang="de-D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internationale Produkte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Lösungen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 Produktion weltweit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2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4DE60FCB-31FF-4227-B1A9-22BAE09ED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86"/>
            <a:ext cx="4619543" cy="6858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Der Baum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sogar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Schatten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gekommen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ihn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abzuschlagen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afik 9" descr="Ein Bild, das Baum, Gras, draußen, Pflanze enthält.&#10;&#10;Automatisch generierte Beschreibung">
            <a:extLst>
              <a:ext uri="{FF2B5EF4-FFF2-40B4-BE49-F238E27FC236}">
                <a16:creationId xmlns:a16="http://schemas.microsoft.com/office/drawing/2014/main" id="{64CA36CD-EAE3-4E10-A39C-DF14DED08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r="12888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EFCAB10-A4AD-41FE-AE5C-8BD25CDD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 Palmöl</a:t>
            </a:r>
            <a:br>
              <a:rPr lang="de-DE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Grafik 8" descr="Ein Bild, das Baum, Himmel, Pflanze, draußen enthält.&#10;&#10;Automatisch generierte Beschreibung">
            <a:extLst>
              <a:ext uri="{FF2B5EF4-FFF2-40B4-BE49-F238E27FC236}">
                <a16:creationId xmlns:a16="http://schemas.microsoft.com/office/drawing/2014/main" id="{F99DD9B4-2BDB-4B68-804F-AC5E50F5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r="22758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356A9-6A0C-4B0F-B1FD-FB0252BE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410943"/>
            <a:ext cx="5066419" cy="54351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de-DE" sz="2400" dirty="0">
              <a:latin typeface="Roboto" panose="020B0604020202020204" pitchFamily="2" charset="0"/>
            </a:endParaRP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auch Palmfett genannt</a:t>
            </a:r>
          </a:p>
          <a:p>
            <a:pPr>
              <a:lnSpc>
                <a:spcPct val="120000"/>
              </a:lnSpc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Pflanzenöl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Fruchtfleisch der Palmfrüchte (den Kernen) aus der Ölpalme gewonnen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50% gesättigten Fetten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meist angebautes Pflanzenöl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Markt sehr groß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lukrative Landwirtschaft</a:t>
            </a:r>
          </a:p>
          <a:p>
            <a:pPr>
              <a:lnSpc>
                <a:spcPct val="2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D5CF-979A-41A0-A2C0-5A194FB4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8" y="624110"/>
            <a:ext cx="4575937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7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Produktionsländer</a:t>
            </a:r>
            <a:br>
              <a:rPr lang="de-DE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27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6B4286-7108-4D58-877A-54C4B8F2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454442"/>
            <a:ext cx="4140772" cy="4283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ursprünglich Westafrika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Hauptproduktionsländer: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Indonesien 50%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 35%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 27 Millionen Hektar Land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03AF48-5AA2-4EC5-A888-E2557DB7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735709"/>
            <a:ext cx="5451627" cy="30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BFBAC-2B73-4070-BC1C-63AB4375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Wofür wird Palmöl verwendet?</a:t>
            </a:r>
            <a:br>
              <a:rPr lang="de-DE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62F23-2122-4C78-8BF7-32DD2F36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474842"/>
            <a:ext cx="4140772" cy="43831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Biokraftstoff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Waschmittel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Kosmetik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Nahrungsmittel </a:t>
            </a:r>
          </a:p>
          <a:p>
            <a:pPr>
              <a:lnSpc>
                <a:spcPct val="200000"/>
              </a:lnSpc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jedem zweiten Produkt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52861-0736-4216-A6DE-11924A54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28" y="1295400"/>
            <a:ext cx="636727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nhaltsplatzhalter 4" descr="Ein Bild, das Essen, Gemüse, Mahlzeit enthält.&#10;&#10;Automatisch generierte Beschreibung">
            <a:extLst>
              <a:ext uri="{FF2B5EF4-FFF2-40B4-BE49-F238E27FC236}">
                <a16:creationId xmlns:a16="http://schemas.microsoft.com/office/drawing/2014/main" id="{A8CD2E07-2D59-48F9-8C51-AAF2A7D6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25304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31CDF-3F50-4584-88DF-3357EC23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de-DE" sz="72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9AE1918-B04F-4F90-BD57-21D9A738B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hitzebeständig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geruchsneutral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haltbar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billig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Zimmertemperatur cremig streichfest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ertragreich</a:t>
            </a:r>
          </a:p>
          <a:p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wächst schnell</a:t>
            </a:r>
          </a:p>
        </p:txBody>
      </p:sp>
    </p:spTree>
    <p:extLst>
      <p:ext uri="{BB962C8B-B14F-4D97-AF65-F5344CB8AC3E}">
        <p14:creationId xmlns:p14="http://schemas.microsoft.com/office/powerpoint/2010/main" val="179307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A6508-51A8-4C06-803C-59182A5A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04" y="247120"/>
            <a:ext cx="8911687" cy="1108438"/>
          </a:xfrm>
        </p:spPr>
        <p:txBody>
          <a:bodyPr>
            <a:normAutofit fontScale="90000"/>
          </a:bodyPr>
          <a:lstStyle/>
          <a:p>
            <a:r>
              <a:rPr lang="de-DE" sz="72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Umweltprobleme</a:t>
            </a:r>
            <a:br>
              <a:rPr lang="de-DE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8148D-390D-4CFD-A740-CA7FE08C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1916"/>
            <a:ext cx="8915400" cy="53660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Regenwald wird zerstört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Platz schaffen → Rodung/ Brandrodung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selten freie Flächen → fruchtbarer Boden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gerodetes Holz → Startkapital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Urwald Borneo mehr als ½ zerstört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Artensterben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Zerquetscht, verbrannt, verhungert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Hauptopfer Orang-Utan: 200.000 → 50.000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Erderwärmung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Wälder CO² Speicher → Millionen Tonnen CO² freigesetzt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4791A-FAB9-47F7-999F-629FF40A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7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Nachteile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BC0F1E-8224-49C8-ABEC-F6B8C1BC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Menschenrechtsverletzung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Zwangsarbeit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Diskriminierung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Kinderarbeit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Gesundheitsgefährdende Arbeitsbedingung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Vertreibung Ur- und Einwohner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Verdacht → Krebserregend </a:t>
            </a:r>
          </a:p>
        </p:txBody>
      </p:sp>
    </p:spTree>
    <p:extLst>
      <p:ext uri="{BB962C8B-B14F-4D97-AF65-F5344CB8AC3E}">
        <p14:creationId xmlns:p14="http://schemas.microsoft.com/office/powerpoint/2010/main" val="3478442238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458</Words>
  <Application>Microsoft Office PowerPoint</Application>
  <PresentationFormat>Breitbild</PresentationFormat>
  <Paragraphs>121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Roboto</vt:lpstr>
      <vt:lpstr>Wingdings 3</vt:lpstr>
      <vt:lpstr>Fetzen</vt:lpstr>
      <vt:lpstr>Umweltpolitik in der politischen Auseinandersetzung  Exemplarische Analyse eines Umweltproblems:  Palmöl</vt:lpstr>
      <vt:lpstr>  Inhaltsverzeichnis</vt:lpstr>
      <vt:lpstr>PowerPoint-Präsentation</vt:lpstr>
      <vt:lpstr>Definition Palmöl </vt:lpstr>
      <vt:lpstr>Produktionsländer  </vt:lpstr>
      <vt:lpstr>Wofür wird Palmöl verwendet? </vt:lpstr>
      <vt:lpstr>Vorteile</vt:lpstr>
      <vt:lpstr>Umweltprobleme </vt:lpstr>
      <vt:lpstr>Weitere Nachteile</vt:lpstr>
      <vt:lpstr>Akteure </vt:lpstr>
      <vt:lpstr>Interessenskonflikte</vt:lpstr>
      <vt:lpstr>PowerPoint-Präsentation</vt:lpstr>
      <vt:lpstr>internationale Produkte </vt:lpstr>
      <vt:lpstr>Lösungen </vt:lpstr>
      <vt:lpstr>PowerPoint-Präsentation</vt:lpstr>
      <vt:lpstr>   Quellen</vt:lpstr>
      <vt:lpstr>  Was ist mit euch?  Könnt ihr verzichten?   Oder bewusster einkaufen?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Umweltproblem Palmöl</dc:title>
  <dc:creator>Katharina Stroh</dc:creator>
  <cp:lastModifiedBy>Nicole Schreiber-Mansmann</cp:lastModifiedBy>
  <cp:revision>52</cp:revision>
  <dcterms:created xsi:type="dcterms:W3CDTF">2021-06-13T14:55:59Z</dcterms:created>
  <dcterms:modified xsi:type="dcterms:W3CDTF">2021-06-16T11:39:32Z</dcterms:modified>
</cp:coreProperties>
</file>