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4" r:id="rId4"/>
    <p:sldId id="275" r:id="rId5"/>
    <p:sldId id="286" r:id="rId6"/>
    <p:sldId id="277" r:id="rId7"/>
    <p:sldId id="278" r:id="rId8"/>
    <p:sldId id="279" r:id="rId9"/>
    <p:sldId id="280" r:id="rId10"/>
    <p:sldId id="281" r:id="rId11"/>
    <p:sldId id="291" r:id="rId12"/>
    <p:sldId id="292" r:id="rId13"/>
    <p:sldId id="282" r:id="rId14"/>
    <p:sldId id="283" r:id="rId15"/>
    <p:sldId id="284" r:id="rId16"/>
    <p:sldId id="266" r:id="rId17"/>
    <p:sldId id="287" r:id="rId18"/>
    <p:sldId id="285" r:id="rId19"/>
    <p:sldId id="259" r:id="rId20"/>
    <p:sldId id="269" r:id="rId21"/>
    <p:sldId id="263" r:id="rId22"/>
    <p:sldId id="288" r:id="rId23"/>
    <p:sldId id="272" r:id="rId24"/>
    <p:sldId id="273" r:id="rId25"/>
    <p:sldId id="293" r:id="rId26"/>
    <p:sldId id="290" r:id="rId27"/>
    <p:sldId id="289"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88" d="100"/>
          <a:sy n="88" d="100"/>
        </p:scale>
        <p:origin x="-4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Diagonal liegende Ecken des Rechtecks abrunden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10" name="Datumsplatzhalter 9"/>
          <p:cNvSpPr>
            <a:spLocks noGrp="1"/>
          </p:cNvSpPr>
          <p:nvPr>
            <p:ph type="dt" sz="half" idx="10"/>
          </p:nvPr>
        </p:nvSpPr>
        <p:spPr>
          <a:xfrm>
            <a:off x="5562600" y="6509004"/>
            <a:ext cx="3002280" cy="274320"/>
          </a:xfrm>
        </p:spPr>
        <p:txBody>
          <a:bodyPr vert="horz" rtlCol="0"/>
          <a:lstStyle>
            <a:extLst/>
          </a:lstStyle>
          <a:p>
            <a:fld id="{DA8FE544-2FD9-4D7F-9D34-4396C3B1A894}" type="datetimeFigureOut">
              <a:rPr lang="de-DE" smtClean="0"/>
              <a:t>11.02.2016</a:t>
            </a:fld>
            <a:endParaRPr lang="de-DE"/>
          </a:p>
        </p:txBody>
      </p:sp>
      <p:sp>
        <p:nvSpPr>
          <p:cNvPr id="11" name="Foliennummernplatzhalt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D87B97A-823E-4DC0-B120-F0B7C836DBBE}" type="slidenum">
              <a:rPr lang="de-DE" smtClean="0"/>
              <a:t>‹Nr.›</a:t>
            </a:fld>
            <a:endParaRPr lang="de-DE"/>
          </a:p>
        </p:txBody>
      </p:sp>
      <p:sp>
        <p:nvSpPr>
          <p:cNvPr id="12" name="Fußzeilenplatzhalter 11"/>
          <p:cNvSpPr>
            <a:spLocks noGrp="1"/>
          </p:cNvSpPr>
          <p:nvPr>
            <p:ph type="ftr" sz="quarter" idx="12"/>
          </p:nvPr>
        </p:nvSpPr>
        <p:spPr>
          <a:xfrm>
            <a:off x="1600200" y="6509004"/>
            <a:ext cx="3907464" cy="274320"/>
          </a:xfrm>
        </p:spPr>
        <p:txBody>
          <a:bodyPr vert="horz" rtlCol="0"/>
          <a:lstStyle>
            <a:extLst/>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DA8FE544-2FD9-4D7F-9D34-4396C3B1A894}" type="datetimeFigureOut">
              <a:rPr lang="de-DE" smtClean="0"/>
              <a:t>11.02.2016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9D87B97A-823E-4DC0-B120-F0B7C836DBBE}"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lvl1pPr algn="l">
              <a:defRPr/>
            </a:lvl1pPr>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DA8FE544-2FD9-4D7F-9D34-4396C3B1A894}" type="datetimeFigureOut">
              <a:rPr lang="de-DE" smtClean="0"/>
              <a:t>11.02.2016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9D87B97A-823E-4DC0-B120-F0B7C836DBBE}"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DA8FE544-2FD9-4D7F-9D34-4396C3B1A894}" type="datetimeFigureOut">
              <a:rPr lang="de-DE" smtClean="0"/>
              <a:t>11.02.2016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9D87B97A-823E-4DC0-B120-F0B7C836DBBE}"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7" name="Rechtec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8" name="Datumsplatzhalter 7"/>
          <p:cNvSpPr>
            <a:spLocks noGrp="1"/>
          </p:cNvSpPr>
          <p:nvPr>
            <p:ph type="dt" sz="half" idx="10"/>
          </p:nvPr>
        </p:nvSpPr>
        <p:spPr>
          <a:xfrm>
            <a:off x="5562600" y="6513670"/>
            <a:ext cx="3002280" cy="274320"/>
          </a:xfrm>
        </p:spPr>
        <p:txBody>
          <a:bodyPr vert="horz" rtlCol="0"/>
          <a:lstStyle>
            <a:extLst/>
          </a:lstStyle>
          <a:p>
            <a:fld id="{DA8FE544-2FD9-4D7F-9D34-4396C3B1A894}" type="datetimeFigureOut">
              <a:rPr lang="de-DE" smtClean="0"/>
              <a:t>11.02.2016</a:t>
            </a:fld>
            <a:endParaRPr lang="de-DE"/>
          </a:p>
        </p:txBody>
      </p:sp>
      <p:sp>
        <p:nvSpPr>
          <p:cNvPr id="9" name="Foliennummernplatzhalt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D87B97A-823E-4DC0-B120-F0B7C836DBBE}" type="slidenum">
              <a:rPr lang="de-DE" smtClean="0"/>
              <a:t>‹Nr.›</a:t>
            </a:fld>
            <a:endParaRPr lang="de-DE"/>
          </a:p>
        </p:txBody>
      </p:sp>
      <p:sp>
        <p:nvSpPr>
          <p:cNvPr id="10" name="Fußzeilenplatzhalter 9"/>
          <p:cNvSpPr>
            <a:spLocks noGrp="1"/>
          </p:cNvSpPr>
          <p:nvPr>
            <p:ph type="ftr" sz="quarter" idx="12"/>
          </p:nvPr>
        </p:nvSpPr>
        <p:spPr>
          <a:xfrm>
            <a:off x="1600200" y="6513670"/>
            <a:ext cx="3907464" cy="274320"/>
          </a:xfrm>
        </p:spPr>
        <p:txBody>
          <a:bodyPr vert="horz" rtlCol="0"/>
          <a:lstStyle>
            <a:extLst/>
          </a:lstStyle>
          <a:p>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DA8FE544-2FD9-4D7F-9D34-4396C3B1A894}" type="datetimeFigureOut">
              <a:rPr lang="de-DE" smtClean="0"/>
              <a:t>11.02.2016</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a:xfrm>
            <a:off x="8641080" y="6514568"/>
            <a:ext cx="464288" cy="274320"/>
          </a:xfrm>
        </p:spPr>
        <p:txBody>
          <a:bodyPr/>
          <a:lstStyle>
            <a:extLst/>
          </a:lstStyle>
          <a:p>
            <a:fld id="{9D87B97A-823E-4DC0-B120-F0B7C836DBBE}" type="slidenum">
              <a:rPr lang="de-DE" smtClean="0"/>
              <a:t>‹Nr.›</a:t>
            </a:fld>
            <a:endParaRPr lang="de-DE"/>
          </a:p>
        </p:txBody>
      </p:sp>
      <p:sp>
        <p:nvSpPr>
          <p:cNvPr id="10" name="Rechtec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Rechtec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htec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DA8FE544-2FD9-4D7F-9D34-4396C3B1A894}" type="datetimeFigureOut">
              <a:rPr lang="de-DE" smtClean="0"/>
              <a:t>11.02.2016</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a:xfrm>
            <a:off x="8641080" y="6514568"/>
            <a:ext cx="464288" cy="274320"/>
          </a:xfrm>
        </p:spPr>
        <p:txBody>
          <a:bodyPr/>
          <a:lstStyle>
            <a:extLst/>
          </a:lstStyle>
          <a:p>
            <a:fld id="{9D87B97A-823E-4DC0-B120-F0B7C836DBBE}"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DA8FE544-2FD9-4D7F-9D34-4396C3B1A894}" type="datetimeFigureOut">
              <a:rPr lang="de-DE" smtClean="0"/>
              <a:t>11.02.2016</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9D87B97A-823E-4DC0-B120-F0B7C836DBBE}" type="slidenum">
              <a:rPr lang="de-DE" smtClean="0"/>
              <a:t>‹Nr.›</a:t>
            </a:fld>
            <a:endParaRPr lang="de-DE"/>
          </a:p>
        </p:txBody>
      </p:sp>
      <p:sp>
        <p:nvSpPr>
          <p:cNvPr id="7" name="Rechtec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DA8FE544-2FD9-4D7F-9D34-4396C3B1A894}" type="datetimeFigureOut">
              <a:rPr lang="de-DE" smtClean="0"/>
              <a:t>11.02.2016</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9D87B97A-823E-4DC0-B120-F0B7C836DBBE}"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2"/>
      </p:bgRef>
    </p:bg>
    <p:spTree>
      <p:nvGrpSpPr>
        <p:cNvPr id="1" name=""/>
        <p:cNvGrpSpPr/>
        <p:nvPr/>
      </p:nvGrpSpPr>
      <p:grpSpPr>
        <a:xfrm>
          <a:off x="0" y="0"/>
          <a:ext cx="0" cy="0"/>
          <a:chOff x="0" y="0"/>
          <a:chExt cx="0" cy="0"/>
        </a:xfrm>
      </p:grpSpPr>
      <p:sp>
        <p:nvSpPr>
          <p:cNvPr id="8" name="Rechtec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9" name="Datumsplatzhalter 8"/>
          <p:cNvSpPr>
            <a:spLocks noGrp="1"/>
          </p:cNvSpPr>
          <p:nvPr>
            <p:ph type="dt" sz="half" idx="10"/>
          </p:nvPr>
        </p:nvSpPr>
        <p:spPr>
          <a:xfrm>
            <a:off x="5562600" y="6513670"/>
            <a:ext cx="3002280" cy="274320"/>
          </a:xfrm>
        </p:spPr>
        <p:txBody>
          <a:bodyPr vert="horz" rtlCol="0"/>
          <a:lstStyle>
            <a:extLst/>
          </a:lstStyle>
          <a:p>
            <a:fld id="{DA8FE544-2FD9-4D7F-9D34-4396C3B1A894}" type="datetimeFigureOut">
              <a:rPr lang="de-DE" smtClean="0"/>
              <a:t>11.02.2016</a:t>
            </a:fld>
            <a:endParaRPr lang="de-DE"/>
          </a:p>
        </p:txBody>
      </p:sp>
      <p:sp>
        <p:nvSpPr>
          <p:cNvPr id="10" name="Foliennummernplatzhalt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D87B97A-823E-4DC0-B120-F0B7C836DBBE}" type="slidenum">
              <a:rPr lang="de-DE" smtClean="0"/>
              <a:t>‹Nr.›</a:t>
            </a:fld>
            <a:endParaRPr lang="de-DE"/>
          </a:p>
        </p:txBody>
      </p:sp>
      <p:sp>
        <p:nvSpPr>
          <p:cNvPr id="11" name="Fußzeilenplatzhalter 10"/>
          <p:cNvSpPr>
            <a:spLocks noGrp="1"/>
          </p:cNvSpPr>
          <p:nvPr>
            <p:ph type="ftr" sz="quarter" idx="12"/>
          </p:nvPr>
        </p:nvSpPr>
        <p:spPr>
          <a:xfrm>
            <a:off x="1600200" y="6513670"/>
            <a:ext cx="3907464" cy="274320"/>
          </a:xfrm>
        </p:spPr>
        <p:txBody>
          <a:bodyPr vert="horz" rtlCol="0"/>
          <a:lstStyle>
            <a:extLst/>
          </a:lstStyle>
          <a:p>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13" name="Bildplatzhalt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8" name="Datumsplatzhalter 7"/>
          <p:cNvSpPr>
            <a:spLocks noGrp="1"/>
          </p:cNvSpPr>
          <p:nvPr>
            <p:ph type="dt" sz="half" idx="10"/>
          </p:nvPr>
        </p:nvSpPr>
        <p:spPr>
          <a:xfrm>
            <a:off x="5562600" y="6509004"/>
            <a:ext cx="3002280" cy="274320"/>
          </a:xfrm>
        </p:spPr>
        <p:txBody>
          <a:bodyPr vert="horz" rtlCol="0"/>
          <a:lstStyle>
            <a:extLst/>
          </a:lstStyle>
          <a:p>
            <a:fld id="{DA8FE544-2FD9-4D7F-9D34-4396C3B1A894}" type="datetimeFigureOut">
              <a:rPr lang="de-DE" smtClean="0"/>
              <a:t>11.02.2016</a:t>
            </a:fld>
            <a:endParaRPr lang="de-DE"/>
          </a:p>
        </p:txBody>
      </p:sp>
      <p:sp>
        <p:nvSpPr>
          <p:cNvPr id="9" name="Foliennummernplatzhalt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D87B97A-823E-4DC0-B120-F0B7C836DBBE}" type="slidenum">
              <a:rPr lang="de-DE" smtClean="0"/>
              <a:t>‹Nr.›</a:t>
            </a:fld>
            <a:endParaRPr lang="de-DE"/>
          </a:p>
        </p:txBody>
      </p:sp>
      <p:sp>
        <p:nvSpPr>
          <p:cNvPr id="10" name="Fußzeilenplatzhalter 9"/>
          <p:cNvSpPr>
            <a:spLocks noGrp="1"/>
          </p:cNvSpPr>
          <p:nvPr>
            <p:ph type="ftr" sz="quarter" idx="12"/>
          </p:nvPr>
        </p:nvSpPr>
        <p:spPr>
          <a:xfrm>
            <a:off x="1600200" y="6509004"/>
            <a:ext cx="3907464" cy="274320"/>
          </a:xfrm>
        </p:spPr>
        <p:txBody>
          <a:bodyPr vert="horz" rtlCol="0"/>
          <a:lstStyle>
            <a:extLst/>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iagonal liegende Ecken des Rechtecks abrunden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ußzeilenplatzhalt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de-DE"/>
          </a:p>
        </p:txBody>
      </p:sp>
      <p:sp>
        <p:nvSpPr>
          <p:cNvPr id="14" name="Datumsplatzhalt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A8FE544-2FD9-4D7F-9D34-4396C3B1A894}" type="datetimeFigureOut">
              <a:rPr lang="de-DE" smtClean="0"/>
              <a:t>11.02.2016</a:t>
            </a:fld>
            <a:endParaRPr lang="de-DE"/>
          </a:p>
        </p:txBody>
      </p:sp>
      <p:sp>
        <p:nvSpPr>
          <p:cNvPr id="23" name="Foliennummernplatzhalt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D87B97A-823E-4DC0-B120-F0B7C836DBBE}" type="slidenum">
              <a:rPr lang="de-DE" smtClean="0"/>
              <a:t>‹Nr.›</a:t>
            </a:fld>
            <a:endParaRPr lang="de-DE"/>
          </a:p>
        </p:txBody>
      </p:sp>
      <p:sp>
        <p:nvSpPr>
          <p:cNvPr id="22" name="Titelplatzhalt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annefrank.nl/dui/default2.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76673"/>
            <a:ext cx="7918648" cy="1656183"/>
          </a:xfrm>
        </p:spPr>
        <p:txBody>
          <a:bodyPr>
            <a:normAutofit/>
          </a:bodyPr>
          <a:lstStyle/>
          <a:p>
            <a:r>
              <a:rPr lang="de-DE" dirty="0" smtClean="0"/>
              <a:t>Antisemitismus und Rassismus</a:t>
            </a:r>
            <a:endParaRPr lang="de-DE" dirty="0"/>
          </a:p>
        </p:txBody>
      </p:sp>
      <p:sp>
        <p:nvSpPr>
          <p:cNvPr id="3" name="Untertitel 2"/>
          <p:cNvSpPr>
            <a:spLocks noGrp="1"/>
          </p:cNvSpPr>
          <p:nvPr>
            <p:ph type="subTitle" idx="1"/>
          </p:nvPr>
        </p:nvSpPr>
        <p:spPr>
          <a:xfrm>
            <a:off x="1331640" y="3212976"/>
            <a:ext cx="3384376" cy="1359024"/>
          </a:xfrm>
        </p:spPr>
        <p:txBody>
          <a:bodyPr/>
          <a:lstStyle/>
          <a:p>
            <a:r>
              <a:rPr lang="de-DE" dirty="0" smtClean="0"/>
              <a:t>SM</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769" y="2708920"/>
            <a:ext cx="15906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61" y="407707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Antisemitismus der Neuzeit</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sz="2600" dirty="0" smtClean="0"/>
              <a:t>im </a:t>
            </a:r>
            <a:r>
              <a:rPr lang="de-DE" sz="2600" dirty="0"/>
              <a:t>18. Jh. </a:t>
            </a:r>
            <a:r>
              <a:rPr lang="de-DE" sz="2600" dirty="0" smtClean="0"/>
              <a:t>: </a:t>
            </a:r>
          </a:p>
          <a:p>
            <a:r>
              <a:rPr lang="de-DE" sz="2600" dirty="0" smtClean="0"/>
              <a:t>vorübergehende Zeit </a:t>
            </a:r>
            <a:r>
              <a:rPr lang="de-DE" sz="2600" dirty="0"/>
              <a:t>der Toleranz gegenüber den </a:t>
            </a:r>
            <a:r>
              <a:rPr lang="de-DE" sz="2600" dirty="0" smtClean="0"/>
              <a:t>Juden</a:t>
            </a:r>
          </a:p>
          <a:p>
            <a:r>
              <a:rPr lang="de-DE" sz="2600" dirty="0" smtClean="0"/>
              <a:t>gewisse Gleichberechtigung auf </a:t>
            </a:r>
            <a:r>
              <a:rPr lang="de-DE" sz="2600" dirty="0"/>
              <a:t>allen gesellschaftlichen </a:t>
            </a:r>
            <a:r>
              <a:rPr lang="de-DE" sz="2600" dirty="0" smtClean="0"/>
              <a:t>Gebieten</a:t>
            </a:r>
            <a:endParaRPr lang="de-DE" sz="2600" dirty="0"/>
          </a:p>
          <a:p>
            <a:endParaRPr lang="de-DE" sz="2600" dirty="0"/>
          </a:p>
          <a:p>
            <a:pPr marL="0" indent="0">
              <a:buNone/>
            </a:pPr>
            <a:r>
              <a:rPr lang="de-DE" sz="2600" dirty="0" smtClean="0"/>
              <a:t>im </a:t>
            </a:r>
            <a:r>
              <a:rPr lang="de-DE" sz="2600" dirty="0"/>
              <a:t>19. Jhdt. </a:t>
            </a:r>
            <a:r>
              <a:rPr lang="de-DE" sz="2600" dirty="0" smtClean="0"/>
              <a:t>: </a:t>
            </a:r>
          </a:p>
          <a:p>
            <a:r>
              <a:rPr lang="de-DE" sz="2600" dirty="0" smtClean="0"/>
              <a:t>nationalistisch-rassistisch geprägter Antisemitismus</a:t>
            </a:r>
            <a:endParaRPr lang="de-DE" sz="2600" dirty="0"/>
          </a:p>
          <a:p>
            <a:r>
              <a:rPr lang="de-DE" sz="2600" dirty="0" smtClean="0"/>
              <a:t>Feindbild Juden: "</a:t>
            </a:r>
            <a:r>
              <a:rPr lang="de-DE" sz="2600" dirty="0"/>
              <a:t>national unzuverlässig</a:t>
            </a:r>
            <a:r>
              <a:rPr lang="de-DE" sz="2600" dirty="0" smtClean="0"/>
              <a:t>", "</a:t>
            </a:r>
            <a:r>
              <a:rPr lang="de-DE" sz="2600" dirty="0"/>
              <a:t>heimatlose Gesellen", </a:t>
            </a:r>
            <a:r>
              <a:rPr lang="de-DE" sz="2600" dirty="0" smtClean="0"/>
              <a:t>"völkisch minderwertig“ , </a:t>
            </a:r>
            <a:r>
              <a:rPr lang="de-DE" sz="2600" dirty="0"/>
              <a:t>"Götzen des Goldes"</a:t>
            </a:r>
            <a:r>
              <a:rPr lang="de-DE" sz="2600" dirty="0" smtClean="0"/>
              <a:t> </a:t>
            </a:r>
          </a:p>
          <a:p>
            <a:r>
              <a:rPr lang="de-DE" sz="2600" dirty="0" smtClean="0"/>
              <a:t>Forderung: "Reinigung</a:t>
            </a:r>
            <a:r>
              <a:rPr lang="de-DE" sz="2600" dirty="0"/>
              <a:t>" des deutschen Volkes von allem Jüdischen</a:t>
            </a:r>
          </a:p>
          <a:p>
            <a:endParaRPr lang="de-DE" dirty="0"/>
          </a:p>
          <a:p>
            <a:endParaRPr lang="de-DE" dirty="0"/>
          </a:p>
        </p:txBody>
      </p:sp>
    </p:spTree>
    <p:extLst>
      <p:ext uri="{BB962C8B-B14F-4D97-AF65-F5344CB8AC3E}">
        <p14:creationId xmlns:p14="http://schemas.microsoft.com/office/powerpoint/2010/main" val="331169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"Protokolle der Weisen von Zion</a:t>
            </a:r>
            <a:r>
              <a:rPr lang="de-DE" dirty="0" smtClean="0"/>
              <a:t>"</a:t>
            </a:r>
            <a:endParaRPr lang="de-DE" dirty="0"/>
          </a:p>
        </p:txBody>
      </p:sp>
      <p:sp>
        <p:nvSpPr>
          <p:cNvPr id="3" name="Inhaltsplatzhalter 2"/>
          <p:cNvSpPr>
            <a:spLocks noGrp="1"/>
          </p:cNvSpPr>
          <p:nvPr>
            <p:ph idx="1"/>
          </p:nvPr>
        </p:nvSpPr>
        <p:spPr>
          <a:xfrm>
            <a:off x="323528" y="1556792"/>
            <a:ext cx="8352928" cy="4896544"/>
          </a:xfrm>
        </p:spPr>
        <p:txBody>
          <a:bodyPr>
            <a:noAutofit/>
          </a:bodyPr>
          <a:lstStyle/>
          <a:p>
            <a:pPr marL="0" indent="0">
              <a:buNone/>
            </a:pPr>
            <a:r>
              <a:rPr lang="de-DE" sz="2000" dirty="0" smtClean="0"/>
              <a:t>Was?  </a:t>
            </a:r>
          </a:p>
          <a:p>
            <a:pPr marL="0" indent="0">
              <a:buNone/>
            </a:pPr>
            <a:r>
              <a:rPr lang="de-DE" sz="2000" dirty="0" smtClean="0"/>
              <a:t>angebliche </a:t>
            </a:r>
            <a:r>
              <a:rPr lang="de-DE" sz="2000" dirty="0"/>
              <a:t>Mitschriften jüdischer Geheimsitzungen zum Ziel der "Weltherrschaft des </a:t>
            </a:r>
            <a:r>
              <a:rPr lang="de-DE" sz="2000" dirty="0" smtClean="0"/>
              <a:t>Judentums“</a:t>
            </a:r>
          </a:p>
          <a:p>
            <a:r>
              <a:rPr lang="de-DE" sz="2000" dirty="0"/>
              <a:t>weitverbreitetste antisemitischen Schrift des 20. Jahrhunderts</a:t>
            </a:r>
          </a:p>
          <a:p>
            <a:r>
              <a:rPr lang="de-DE" sz="2000" dirty="0"/>
              <a:t>Übersetzung und Verbreitung in Frankreich, Großbritannien sowie den </a:t>
            </a:r>
            <a:r>
              <a:rPr lang="de-DE" sz="2000" dirty="0" smtClean="0"/>
              <a:t>USA</a:t>
            </a:r>
          </a:p>
          <a:p>
            <a:r>
              <a:rPr lang="de-DE" sz="2000" dirty="0" smtClean="0"/>
              <a:t>1921 Londoner </a:t>
            </a:r>
            <a:r>
              <a:rPr lang="de-DE" sz="2000" dirty="0"/>
              <a:t>"Times" entlarvt die Schrift </a:t>
            </a:r>
            <a:r>
              <a:rPr lang="de-DE" sz="2000" dirty="0" smtClean="0"/>
              <a:t>als </a:t>
            </a:r>
            <a:r>
              <a:rPr lang="de-DE" sz="2000" dirty="0"/>
              <a:t>Fälschung</a:t>
            </a:r>
          </a:p>
          <a:p>
            <a:endParaRPr lang="de-DE" sz="2000" dirty="0"/>
          </a:p>
          <a:p>
            <a:pPr marL="0" indent="0">
              <a:buNone/>
            </a:pPr>
            <a:r>
              <a:rPr lang="de-DE" sz="2000" dirty="0" smtClean="0"/>
              <a:t>Wann? </a:t>
            </a:r>
          </a:p>
          <a:p>
            <a:r>
              <a:rPr lang="de-DE" sz="2000" dirty="0" smtClean="0"/>
              <a:t>1903 </a:t>
            </a:r>
            <a:r>
              <a:rPr lang="de-DE" sz="2000" dirty="0"/>
              <a:t>in der judenfeindlichen Presse des zaristischen Russland erschienene antisemitische </a:t>
            </a:r>
            <a:r>
              <a:rPr lang="de-DE" sz="2000" dirty="0" smtClean="0"/>
              <a:t>Textsammlung</a:t>
            </a:r>
          </a:p>
          <a:p>
            <a:r>
              <a:rPr lang="de-DE" sz="2000" dirty="0"/>
              <a:t>kurz nach Kriegsende in Deutschland veröffentlicht</a:t>
            </a:r>
          </a:p>
          <a:p>
            <a:endParaRPr lang="de-DE" sz="2000" dirty="0"/>
          </a:p>
          <a:p>
            <a:pPr marL="0" indent="0">
              <a:buNone/>
            </a:pPr>
            <a:r>
              <a:rPr lang="de-DE" sz="2000" dirty="0" smtClean="0"/>
              <a:t>Wozu benutzt?  </a:t>
            </a:r>
          </a:p>
          <a:p>
            <a:pPr marL="0" indent="0">
              <a:buNone/>
            </a:pPr>
            <a:r>
              <a:rPr lang="de-DE" sz="2000" dirty="0" smtClean="0"/>
              <a:t> politische </a:t>
            </a:r>
            <a:r>
              <a:rPr lang="de-DE" sz="2000" dirty="0"/>
              <a:t>Agitation gegen einen vermeintlich jüdischen </a:t>
            </a:r>
            <a:r>
              <a:rPr lang="de-DE" sz="2000" dirty="0" smtClean="0"/>
              <a:t>Internationalismus</a:t>
            </a:r>
            <a:endParaRPr lang="de-DE" sz="2000" dirty="0"/>
          </a:p>
          <a:p>
            <a:endParaRPr lang="de-DE" sz="2000" dirty="0"/>
          </a:p>
        </p:txBody>
      </p:sp>
    </p:spTree>
    <p:extLst>
      <p:ext uri="{BB962C8B-B14F-4D97-AF65-F5344CB8AC3E}">
        <p14:creationId xmlns:p14="http://schemas.microsoft.com/office/powerpoint/2010/main" val="72891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62500" lnSpcReduction="20000"/>
          </a:bodyPr>
          <a:lstStyle/>
          <a:p>
            <a:pPr marL="0" indent="0">
              <a:buNone/>
            </a:pPr>
            <a:r>
              <a:rPr lang="de-DE" dirty="0"/>
              <a:t> Weimarer Republik: </a:t>
            </a:r>
          </a:p>
          <a:p>
            <a:r>
              <a:rPr lang="de-DE" dirty="0"/>
              <a:t>zentraler Text der antisemitischen Bewegung</a:t>
            </a:r>
          </a:p>
          <a:p>
            <a:pPr marL="0" indent="0">
              <a:buNone/>
            </a:pPr>
            <a:r>
              <a:rPr lang="de-DE" dirty="0"/>
              <a:t>weltanschauliche Legitimation für die </a:t>
            </a:r>
            <a:endParaRPr lang="de-DE" dirty="0" smtClean="0"/>
          </a:p>
          <a:p>
            <a:pPr marL="0" indent="0">
              <a:buNone/>
            </a:pPr>
            <a:r>
              <a:rPr lang="de-DE" dirty="0" smtClean="0"/>
              <a:t>Ermordung </a:t>
            </a:r>
            <a:r>
              <a:rPr lang="de-DE" dirty="0"/>
              <a:t>von Reichsaußenminister </a:t>
            </a:r>
            <a:endParaRPr lang="de-DE" dirty="0" smtClean="0"/>
          </a:p>
          <a:p>
            <a:pPr marL="0" indent="0">
              <a:buNone/>
            </a:pPr>
            <a:r>
              <a:rPr lang="de-DE" dirty="0" smtClean="0"/>
              <a:t>Walter </a:t>
            </a:r>
            <a:r>
              <a:rPr lang="de-DE" dirty="0"/>
              <a:t>Rathenau durch die "</a:t>
            </a:r>
            <a:r>
              <a:rPr lang="de-DE" dirty="0" smtClean="0"/>
              <a:t>Organisation </a:t>
            </a:r>
            <a:r>
              <a:rPr lang="de-DE" dirty="0" err="1"/>
              <a:t>Consul</a:t>
            </a:r>
            <a:r>
              <a:rPr lang="de-DE" dirty="0"/>
              <a:t>" 1922</a:t>
            </a:r>
          </a:p>
          <a:p>
            <a:endParaRPr lang="de-DE" dirty="0"/>
          </a:p>
          <a:p>
            <a:endParaRPr lang="de-DE" dirty="0" smtClean="0"/>
          </a:p>
          <a:p>
            <a:pPr marL="0" indent="0">
              <a:buNone/>
            </a:pPr>
            <a:r>
              <a:rPr lang="de-DE" dirty="0" smtClean="0"/>
              <a:t>NS-Zeit</a:t>
            </a:r>
            <a:r>
              <a:rPr lang="de-DE" dirty="0"/>
              <a:t>: </a:t>
            </a:r>
          </a:p>
          <a:p>
            <a:r>
              <a:rPr lang="de-DE" dirty="0"/>
              <a:t>These einer "jüdischen Weltverschwörung" </a:t>
            </a:r>
            <a:r>
              <a:rPr lang="de-DE" dirty="0" smtClean="0"/>
              <a:t>als</a:t>
            </a:r>
          </a:p>
          <a:p>
            <a:pPr marL="0" indent="0">
              <a:buNone/>
            </a:pPr>
            <a:r>
              <a:rPr lang="de-DE" dirty="0"/>
              <a:t> </a:t>
            </a:r>
            <a:r>
              <a:rPr lang="de-DE" dirty="0" smtClean="0"/>
              <a:t>    </a:t>
            </a:r>
            <a:r>
              <a:rPr lang="de-DE" dirty="0"/>
              <a:t>wesentlicher Bestandteil im Gedankengerüst des </a:t>
            </a:r>
            <a:endParaRPr lang="de-DE" dirty="0" smtClean="0"/>
          </a:p>
          <a:p>
            <a:pPr marL="0" indent="0">
              <a:buNone/>
            </a:pPr>
            <a:r>
              <a:rPr lang="de-DE" dirty="0"/>
              <a:t> </a:t>
            </a:r>
            <a:r>
              <a:rPr lang="de-DE" dirty="0" smtClean="0"/>
              <a:t>    NS-Antisemitismus</a:t>
            </a:r>
            <a:endParaRPr lang="de-DE" dirty="0"/>
          </a:p>
          <a:p>
            <a:r>
              <a:rPr lang="de-DE" dirty="0"/>
              <a:t>Legitimation für Radikalisierung der antijüdischen Politik (NS-Ideologe Alfred Rosenberg/ Gauleiter Julius Streicher in "Der Stürmer)</a:t>
            </a:r>
          </a:p>
          <a:p>
            <a:endParaRPr lang="de-DE" dirty="0"/>
          </a:p>
          <a:p>
            <a:pPr marL="0" indent="0">
              <a:buNone/>
            </a:pPr>
            <a:r>
              <a:rPr lang="de-DE" dirty="0"/>
              <a:t>Seit 1948:</a:t>
            </a:r>
          </a:p>
          <a:p>
            <a:r>
              <a:rPr lang="de-DE" dirty="0"/>
              <a:t>Propagandainstrument für arabische und osteuropäische Regierungen im Kampf gegen den 1948 gegründeten Staat Israel</a:t>
            </a:r>
          </a:p>
          <a:p>
            <a:pPr marL="0" indent="0">
              <a:buNone/>
            </a:pP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92" y="620688"/>
            <a:ext cx="184340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68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Antisemitismus im Nationalsozialismus</a:t>
            </a:r>
            <a:endParaRPr lang="de-DE" dirty="0"/>
          </a:p>
        </p:txBody>
      </p:sp>
      <p:sp>
        <p:nvSpPr>
          <p:cNvPr id="3" name="Inhaltsplatzhalter 2"/>
          <p:cNvSpPr>
            <a:spLocks noGrp="1"/>
          </p:cNvSpPr>
          <p:nvPr>
            <p:ph idx="1"/>
          </p:nvPr>
        </p:nvSpPr>
        <p:spPr/>
        <p:txBody>
          <a:bodyPr>
            <a:normAutofit/>
          </a:bodyPr>
          <a:lstStyle/>
          <a:p>
            <a:pPr marL="0" indent="0">
              <a:buNone/>
            </a:pPr>
            <a:r>
              <a:rPr lang="de-DE" sz="2800" dirty="0" smtClean="0"/>
              <a:t>"</a:t>
            </a:r>
            <a:r>
              <a:rPr lang="de-DE" sz="2800" dirty="0"/>
              <a:t>Bewegung gegen </a:t>
            </a:r>
            <a:r>
              <a:rPr lang="de-DE" sz="2800" dirty="0" smtClean="0"/>
              <a:t>die Beherrschung </a:t>
            </a:r>
            <a:r>
              <a:rPr lang="de-DE" sz="2800" dirty="0"/>
              <a:t>des geistigen und </a:t>
            </a:r>
            <a:r>
              <a:rPr lang="de-DE" sz="2800" dirty="0" smtClean="0"/>
              <a:t>wirtschaftlichen </a:t>
            </a:r>
            <a:r>
              <a:rPr lang="de-DE" sz="2800" dirty="0"/>
              <a:t>Lebens durch das Judentum" </a:t>
            </a:r>
            <a:endParaRPr lang="de-DE" sz="2800" dirty="0" smtClean="0"/>
          </a:p>
          <a:p>
            <a:pPr marL="0" indent="0">
              <a:buNone/>
            </a:pPr>
            <a:endParaRPr lang="de-DE" sz="2800" dirty="0" smtClean="0"/>
          </a:p>
          <a:p>
            <a:pPr marL="0" indent="0">
              <a:buNone/>
            </a:pPr>
            <a:endParaRPr lang="de-DE" sz="2800" dirty="0" smtClean="0"/>
          </a:p>
          <a:p>
            <a:pPr marL="0" indent="0">
              <a:buNone/>
            </a:pPr>
            <a:r>
              <a:rPr lang="de-DE" sz="2800" dirty="0" smtClean="0"/>
              <a:t>Ursache der Judenfeindschaft: </a:t>
            </a:r>
            <a:endParaRPr lang="de-DE" sz="2800" dirty="0"/>
          </a:p>
          <a:p>
            <a:pPr marL="0" indent="0">
              <a:buNone/>
            </a:pPr>
            <a:endParaRPr lang="de-DE" sz="2800" dirty="0" smtClean="0"/>
          </a:p>
          <a:p>
            <a:pPr marL="0" indent="0">
              <a:buNone/>
            </a:pPr>
            <a:r>
              <a:rPr lang="de-DE" sz="2800" dirty="0" smtClean="0"/>
              <a:t>starkes Zusammengehörigkeitsgefühl</a:t>
            </a:r>
          </a:p>
          <a:p>
            <a:pPr marL="0" indent="0">
              <a:buNone/>
            </a:pPr>
            <a:r>
              <a:rPr lang="de-DE" sz="2800" dirty="0" smtClean="0"/>
              <a:t>einer Minderheit, gegenüber </a:t>
            </a:r>
            <a:r>
              <a:rPr lang="de-DE" sz="2800" dirty="0"/>
              <a:t>der Mehrheit der </a:t>
            </a:r>
            <a:r>
              <a:rPr lang="de-DE" sz="2800" dirty="0" smtClean="0"/>
              <a:t>Gesellschaft</a:t>
            </a:r>
            <a:endParaRPr lang="de-DE"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770327"/>
            <a:ext cx="2736304" cy="183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91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r>
              <a:rPr lang="de-DE" dirty="0" smtClean="0"/>
              <a:t/>
            </a:r>
            <a:br>
              <a:rPr lang="de-DE" dirty="0" smtClean="0"/>
            </a:br>
            <a:r>
              <a:rPr lang="de-DE" dirty="0"/>
              <a:t/>
            </a:r>
            <a:br>
              <a:rPr lang="de-DE" dirty="0"/>
            </a:br>
            <a:r>
              <a:rPr lang="de-DE" dirty="0" smtClean="0"/>
              <a:t/>
            </a:r>
            <a:br>
              <a:rPr lang="de-DE" dirty="0" smtClean="0"/>
            </a:br>
            <a:r>
              <a:rPr lang="de-DE" dirty="0" smtClean="0"/>
              <a:t>sozialer </a:t>
            </a:r>
            <a:r>
              <a:rPr lang="de-DE" dirty="0"/>
              <a:t>und intellektueller Neid</a:t>
            </a:r>
            <a:br>
              <a:rPr lang="de-DE" dirty="0"/>
            </a:br>
            <a:endParaRPr lang="de-DE" dirty="0"/>
          </a:p>
        </p:txBody>
      </p:sp>
      <p:sp>
        <p:nvSpPr>
          <p:cNvPr id="3" name="Inhaltsplatzhalter 2"/>
          <p:cNvSpPr>
            <a:spLocks noGrp="1"/>
          </p:cNvSpPr>
          <p:nvPr>
            <p:ph idx="1"/>
          </p:nvPr>
        </p:nvSpPr>
        <p:spPr/>
        <p:txBody>
          <a:bodyPr>
            <a:normAutofit fontScale="92500" lnSpcReduction="10000"/>
          </a:bodyPr>
          <a:lstStyle/>
          <a:p>
            <a:r>
              <a:rPr lang="de-DE" sz="3000" dirty="0" smtClean="0"/>
              <a:t>Positionen </a:t>
            </a:r>
            <a:r>
              <a:rPr lang="de-DE" sz="3000" dirty="0"/>
              <a:t>als </a:t>
            </a:r>
            <a:r>
              <a:rPr lang="de-DE" sz="3000" dirty="0" smtClean="0"/>
              <a:t>Wirtschaftsführer</a:t>
            </a:r>
          </a:p>
          <a:p>
            <a:r>
              <a:rPr lang="de-DE" sz="3000" dirty="0" smtClean="0"/>
              <a:t>Juden seien verantwortlich </a:t>
            </a:r>
            <a:r>
              <a:rPr lang="de-DE" sz="3000" dirty="0"/>
              <a:t>für die </a:t>
            </a:r>
            <a:r>
              <a:rPr lang="de-DE" sz="3000" dirty="0" smtClean="0"/>
              <a:t>Weltwirtschaftskrise</a:t>
            </a:r>
          </a:p>
          <a:p>
            <a:r>
              <a:rPr lang="de-DE" sz="3000" dirty="0" smtClean="0"/>
              <a:t>Strebten die Weltherrschaft an</a:t>
            </a:r>
            <a:endParaRPr lang="de-DE" sz="3000" dirty="0"/>
          </a:p>
          <a:p>
            <a:endParaRPr lang="de-DE" dirty="0" smtClean="0"/>
          </a:p>
          <a:p>
            <a:pPr marL="0" indent="0">
              <a:buNone/>
            </a:pPr>
            <a:r>
              <a:rPr lang="de-DE" sz="3000" dirty="0" smtClean="0"/>
              <a:t>Hitler</a:t>
            </a:r>
            <a:r>
              <a:rPr lang="de-DE" sz="3000" dirty="0"/>
              <a:t>: </a:t>
            </a:r>
            <a:r>
              <a:rPr lang="de-DE" sz="3000" i="1" dirty="0"/>
              <a:t>"Der Jude, der sich als "Schmarotzer" bei </a:t>
            </a:r>
            <a:r>
              <a:rPr lang="de-DE" sz="3000" i="1" dirty="0" smtClean="0"/>
              <a:t>fremden Völkern </a:t>
            </a:r>
            <a:r>
              <a:rPr lang="de-DE" sz="3000" i="1" dirty="0"/>
              <a:t>einnistet und sie nach und nach zugrunde richtet, wird als minderwertiges</a:t>
            </a:r>
          </a:p>
          <a:p>
            <a:pPr marL="0" indent="0">
              <a:buNone/>
            </a:pPr>
            <a:r>
              <a:rPr lang="de-DE" sz="3000" i="1" dirty="0"/>
              <a:t>Gegenbild des Ariers hingestellt. Aus Gründen der "Rassenhygiene" müsse man deshalb Juden</a:t>
            </a:r>
          </a:p>
          <a:p>
            <a:pPr marL="0" indent="0">
              <a:buNone/>
            </a:pPr>
            <a:r>
              <a:rPr lang="de-DE" sz="3000" i="1" dirty="0"/>
              <a:t>aus dem Volksganzen eliminieren."</a:t>
            </a:r>
          </a:p>
          <a:p>
            <a:pPr marL="0" indent="0">
              <a:buNone/>
            </a:pPr>
            <a:endParaRPr lang="de-DE" sz="3000" dirty="0" smtClean="0"/>
          </a:p>
        </p:txBody>
      </p:sp>
    </p:spTree>
    <p:extLst>
      <p:ext uri="{BB962C8B-B14F-4D97-AF65-F5344CB8AC3E}">
        <p14:creationId xmlns:p14="http://schemas.microsoft.com/office/powerpoint/2010/main" val="397338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"Rassenreinheit“</a:t>
            </a:r>
          </a:p>
        </p:txBody>
      </p:sp>
      <p:sp>
        <p:nvSpPr>
          <p:cNvPr id="3" name="Inhaltsplatzhalter 2"/>
          <p:cNvSpPr>
            <a:spLocks noGrp="1"/>
          </p:cNvSpPr>
          <p:nvPr>
            <p:ph idx="1"/>
          </p:nvPr>
        </p:nvSpPr>
        <p:spPr/>
        <p:txBody>
          <a:bodyPr>
            <a:normAutofit/>
          </a:bodyPr>
          <a:lstStyle/>
          <a:p>
            <a:r>
              <a:rPr lang="de-DE" dirty="0" smtClean="0"/>
              <a:t>Züchtung </a:t>
            </a:r>
            <a:r>
              <a:rPr lang="de-DE" dirty="0"/>
              <a:t>arischer Menschen</a:t>
            </a:r>
          </a:p>
          <a:p>
            <a:r>
              <a:rPr lang="de-DE" dirty="0" smtClean="0"/>
              <a:t>Ahnenpass gab Auskunft </a:t>
            </a:r>
            <a:r>
              <a:rPr lang="de-DE" dirty="0"/>
              <a:t>über die Abstammung der Personen</a:t>
            </a:r>
          </a:p>
          <a:p>
            <a:r>
              <a:rPr lang="de-DE" dirty="0" smtClean="0"/>
              <a:t>Stammbaum teilweise bis 1800 zurückverfolgt</a:t>
            </a:r>
            <a:endParaRPr lang="de-DE" dirty="0"/>
          </a:p>
          <a:p>
            <a:r>
              <a:rPr lang="de-DE" dirty="0"/>
              <a:t>bei SS-Angehörigen bis </a:t>
            </a:r>
            <a:r>
              <a:rPr lang="de-DE" dirty="0" smtClean="0"/>
              <a:t>1750</a:t>
            </a:r>
            <a:endParaRPr lang="de-DE" dirty="0"/>
          </a:p>
          <a:p>
            <a:endParaRPr lang="de-DE" dirty="0" smtClean="0"/>
          </a:p>
          <a:p>
            <a:r>
              <a:rPr lang="de-DE" dirty="0" smtClean="0"/>
              <a:t>Das </a:t>
            </a:r>
            <a:r>
              <a:rPr lang="de-DE" dirty="0"/>
              <a:t>NS-Regime grenzte </a:t>
            </a:r>
            <a:r>
              <a:rPr lang="de-DE" dirty="0" smtClean="0"/>
              <a:t>auch Juden</a:t>
            </a:r>
            <a:r>
              <a:rPr lang="de-DE" dirty="0"/>
              <a:t>, Sinti und </a:t>
            </a:r>
            <a:r>
              <a:rPr lang="de-DE" dirty="0" smtClean="0"/>
              <a:t>Roma aus </a:t>
            </a:r>
            <a:r>
              <a:rPr lang="de-DE" dirty="0"/>
              <a:t>der Gesellschaft </a:t>
            </a:r>
            <a:r>
              <a:rPr lang="de-DE" dirty="0" smtClean="0"/>
              <a:t>aus.</a:t>
            </a:r>
            <a:endParaRPr lang="de-DE" dirty="0"/>
          </a:p>
        </p:txBody>
      </p:sp>
    </p:spTree>
    <p:extLst>
      <p:ext uri="{BB962C8B-B14F-4D97-AF65-F5344CB8AC3E}">
        <p14:creationId xmlns:p14="http://schemas.microsoft.com/office/powerpoint/2010/main" val="389515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Ausgrenzung</a:t>
            </a:r>
            <a:endParaRPr lang="de-DE" dirty="0"/>
          </a:p>
        </p:txBody>
      </p:sp>
      <p:sp>
        <p:nvSpPr>
          <p:cNvPr id="3" name="Inhaltsplatzhalter 2"/>
          <p:cNvSpPr>
            <a:spLocks noGrp="1"/>
          </p:cNvSpPr>
          <p:nvPr>
            <p:ph idx="1"/>
          </p:nvPr>
        </p:nvSpPr>
        <p:spPr>
          <a:xfrm>
            <a:off x="467544" y="1556792"/>
            <a:ext cx="8229600" cy="4526280"/>
          </a:xfrm>
        </p:spPr>
        <p:txBody>
          <a:bodyPr>
            <a:noAutofit/>
          </a:bodyPr>
          <a:lstStyle/>
          <a:p>
            <a:pPr marL="0" indent="0">
              <a:buNone/>
            </a:pPr>
            <a:r>
              <a:rPr lang="de-DE" sz="2400" dirty="0"/>
              <a:t>1933 </a:t>
            </a:r>
            <a:r>
              <a:rPr lang="de-DE" sz="2400" dirty="0" smtClean="0"/>
              <a:t>erste </a:t>
            </a:r>
            <a:r>
              <a:rPr lang="de-DE" sz="2400" dirty="0"/>
              <a:t>Aktionen der SA gegen die </a:t>
            </a:r>
            <a:r>
              <a:rPr lang="de-DE" sz="2400" dirty="0" smtClean="0"/>
              <a:t>jüdischen Mitbürger </a:t>
            </a:r>
            <a:r>
              <a:rPr lang="de-DE" sz="2400" dirty="0"/>
              <a:t>und ihr </a:t>
            </a:r>
            <a:r>
              <a:rPr lang="de-DE" sz="2400" dirty="0" smtClean="0"/>
              <a:t>Eigentum:</a:t>
            </a:r>
            <a:endParaRPr lang="de-DE" sz="2400" dirty="0"/>
          </a:p>
          <a:p>
            <a:r>
              <a:rPr lang="de-DE" sz="2400" dirty="0"/>
              <a:t>Ausruf zum Geschäftsboykott </a:t>
            </a:r>
          </a:p>
          <a:p>
            <a:r>
              <a:rPr lang="de-DE" sz="2400" dirty="0"/>
              <a:t>Plünderungen durch die SA und Quälereien der Inhaber</a:t>
            </a:r>
          </a:p>
          <a:p>
            <a:pPr marL="0" indent="0">
              <a:buNone/>
            </a:pPr>
            <a:endParaRPr lang="de-DE" sz="2400" dirty="0" smtClean="0"/>
          </a:p>
          <a:p>
            <a:pPr marL="0" indent="0">
              <a:buNone/>
            </a:pPr>
            <a:r>
              <a:rPr lang="de-DE" sz="2400" dirty="0"/>
              <a:t>1933 erste Konzentrationslager </a:t>
            </a:r>
          </a:p>
          <a:p>
            <a:pPr marL="0" indent="0">
              <a:buNone/>
            </a:pPr>
            <a:r>
              <a:rPr lang="de-DE" sz="2400" dirty="0"/>
              <a:t>1933 Reichskulturkammergesetz, das die Juden aus dem deutschen Kulturleben </a:t>
            </a:r>
            <a:r>
              <a:rPr lang="de-DE" sz="2400" dirty="0" smtClean="0"/>
              <a:t>ausschloss</a:t>
            </a:r>
          </a:p>
          <a:p>
            <a:pPr marL="0" indent="0">
              <a:buNone/>
            </a:pPr>
            <a:endParaRPr lang="de-DE" sz="2400" dirty="0"/>
          </a:p>
          <a:p>
            <a:pPr marL="0" indent="0">
              <a:buNone/>
            </a:pPr>
            <a:r>
              <a:rPr lang="de-DE" sz="2400" dirty="0"/>
              <a:t>systematische „Arisierung“ jüdischer Betriebe </a:t>
            </a:r>
          </a:p>
          <a:p>
            <a:pPr marL="0" indent="0">
              <a:buNone/>
            </a:pPr>
            <a:endParaRPr lang="de-DE"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Ausgrenzung</a:t>
            </a:r>
          </a:p>
        </p:txBody>
      </p:sp>
      <p:sp>
        <p:nvSpPr>
          <p:cNvPr id="3" name="Inhaltsplatzhalter 2"/>
          <p:cNvSpPr>
            <a:spLocks noGrp="1"/>
          </p:cNvSpPr>
          <p:nvPr>
            <p:ph idx="1"/>
          </p:nvPr>
        </p:nvSpPr>
        <p:spPr/>
        <p:txBody>
          <a:bodyPr>
            <a:normAutofit fontScale="92500" lnSpcReduction="20000"/>
          </a:bodyPr>
          <a:lstStyle/>
          <a:p>
            <a:pPr marL="0" indent="0">
              <a:buNone/>
            </a:pPr>
            <a:r>
              <a:rPr lang="de-DE" dirty="0"/>
              <a:t>1934 jüdische Hochschullehrer, ca. 4000 jüdische Rechtsanwälte, 300 Ärzte, 2000 Beamte und ebenso viele Schauspieler und Musiker ihre</a:t>
            </a:r>
          </a:p>
          <a:p>
            <a:pPr marL="0" indent="0">
              <a:buNone/>
            </a:pPr>
            <a:r>
              <a:rPr lang="de-DE" dirty="0"/>
              <a:t>verlieren ihre Arbeitsplätze</a:t>
            </a:r>
          </a:p>
          <a:p>
            <a:pPr marL="0" indent="0">
              <a:buNone/>
            </a:pPr>
            <a:r>
              <a:rPr lang="de-DE" dirty="0"/>
              <a:t>antisemitische “Säuberung” des öffentlichen Dienstes </a:t>
            </a:r>
          </a:p>
          <a:p>
            <a:pPr marL="0" indent="0">
              <a:buNone/>
            </a:pPr>
            <a:endParaRPr lang="de-DE" dirty="0"/>
          </a:p>
          <a:p>
            <a:pPr marL="0" indent="0">
              <a:buNone/>
            </a:pPr>
            <a:r>
              <a:rPr lang="de-DE" dirty="0"/>
              <a:t>1935 “Juden unerwünscht“- Schilder an Ortseingängen, Badeanstalten, Cafés und Geschäften</a:t>
            </a:r>
          </a:p>
          <a:p>
            <a:pPr marL="0" indent="0">
              <a:buNone/>
            </a:pPr>
            <a:endParaRPr lang="de-DE" dirty="0"/>
          </a:p>
        </p:txBody>
      </p:sp>
    </p:spTree>
    <p:extLst>
      <p:ext uri="{BB962C8B-B14F-4D97-AF65-F5344CB8AC3E}">
        <p14:creationId xmlns:p14="http://schemas.microsoft.com/office/powerpoint/2010/main" val="567445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Fluchtwelle</a:t>
            </a:r>
            <a:endParaRPr lang="de-DE" dirty="0"/>
          </a:p>
        </p:txBody>
      </p:sp>
      <p:sp>
        <p:nvSpPr>
          <p:cNvPr id="3" name="Inhaltsplatzhalter 2"/>
          <p:cNvSpPr>
            <a:spLocks noGrp="1"/>
          </p:cNvSpPr>
          <p:nvPr>
            <p:ph idx="1"/>
          </p:nvPr>
        </p:nvSpPr>
        <p:spPr/>
        <p:txBody>
          <a:bodyPr>
            <a:normAutofit/>
          </a:bodyPr>
          <a:lstStyle/>
          <a:p>
            <a:r>
              <a:rPr lang="de-DE" sz="2400" dirty="0" smtClean="0"/>
              <a:t>bis 1934: </a:t>
            </a:r>
            <a:r>
              <a:rPr lang="de-DE" sz="2400" dirty="0"/>
              <a:t>hatten </a:t>
            </a:r>
            <a:r>
              <a:rPr lang="de-DE" sz="2400" dirty="0" smtClean="0"/>
              <a:t>37000 </a:t>
            </a:r>
            <a:r>
              <a:rPr lang="de-DE" sz="2400" dirty="0"/>
              <a:t>jüdische Flüchtlinge </a:t>
            </a:r>
            <a:r>
              <a:rPr lang="de-DE" sz="2400" dirty="0" smtClean="0"/>
              <a:t>Deutschland verlassen</a:t>
            </a:r>
          </a:p>
          <a:p>
            <a:r>
              <a:rPr lang="de-DE" sz="2400" dirty="0" smtClean="0"/>
              <a:t>Die </a:t>
            </a:r>
            <a:r>
              <a:rPr lang="de-DE" sz="2400" dirty="0"/>
              <a:t>meisten Juden </a:t>
            </a:r>
            <a:r>
              <a:rPr lang="de-DE" sz="2400" dirty="0" smtClean="0"/>
              <a:t>blieben in Deutschland, dem Land ihrer Väter.</a:t>
            </a:r>
            <a:endParaRPr lang="de-DE" sz="2400" dirty="0"/>
          </a:p>
          <a:p>
            <a:r>
              <a:rPr lang="de-DE" sz="2400" dirty="0"/>
              <a:t>Flucht nach Palästina </a:t>
            </a:r>
            <a:endParaRPr lang="de-DE" sz="2400" dirty="0" smtClean="0"/>
          </a:p>
          <a:p>
            <a:r>
              <a:rPr lang="de-DE" sz="2400" dirty="0" smtClean="0"/>
              <a:t>Flüchtlinge </a:t>
            </a:r>
            <a:r>
              <a:rPr lang="de-DE" sz="2400" dirty="0"/>
              <a:t>fanden u.a. in folgenden Ländern Asyl: USA, Palästina, Argentinien, </a:t>
            </a:r>
            <a:r>
              <a:rPr lang="de-DE" sz="2400" dirty="0" smtClean="0"/>
              <a:t>Südafrika, Shanghai</a:t>
            </a:r>
            <a:r>
              <a:rPr lang="de-DE" sz="2400" dirty="0"/>
              <a:t>, Großbritannien, Frankreich, Holland und Polen</a:t>
            </a:r>
          </a:p>
        </p:txBody>
      </p:sp>
    </p:spTree>
    <p:extLst>
      <p:ext uri="{BB962C8B-B14F-4D97-AF65-F5344CB8AC3E}">
        <p14:creationId xmlns:p14="http://schemas.microsoft.com/office/powerpoint/2010/main" val="260485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Verfolgung</a:t>
            </a:r>
            <a:endParaRPr lang="de-DE" dirty="0"/>
          </a:p>
        </p:txBody>
      </p:sp>
      <p:sp>
        <p:nvSpPr>
          <p:cNvPr id="3" name="Inhaltsplatzhalter 2"/>
          <p:cNvSpPr>
            <a:spLocks noGrp="1"/>
          </p:cNvSpPr>
          <p:nvPr>
            <p:ph idx="1"/>
          </p:nvPr>
        </p:nvSpPr>
        <p:spPr/>
        <p:txBody>
          <a:bodyPr>
            <a:normAutofit fontScale="77500" lnSpcReduction="20000"/>
          </a:bodyPr>
          <a:lstStyle/>
          <a:p>
            <a:r>
              <a:rPr lang="de-DE" dirty="0"/>
              <a:t>1938 </a:t>
            </a:r>
            <a:r>
              <a:rPr lang="de-DE" dirty="0" smtClean="0"/>
              <a:t>Reichspogromnacht/ </a:t>
            </a:r>
            <a:r>
              <a:rPr lang="de-DE" dirty="0"/>
              <a:t>“Reichskristallnacht</a:t>
            </a:r>
            <a:r>
              <a:rPr lang="de-DE" dirty="0" smtClean="0"/>
              <a:t>“: </a:t>
            </a:r>
            <a:r>
              <a:rPr lang="de-DE" dirty="0"/>
              <a:t>Synagogen </a:t>
            </a:r>
            <a:r>
              <a:rPr lang="de-DE" dirty="0" smtClean="0"/>
              <a:t>wurden angezündet, </a:t>
            </a:r>
            <a:r>
              <a:rPr lang="de-DE" dirty="0"/>
              <a:t>jüdische Geschäfte geplündert und Juden ermordet</a:t>
            </a:r>
            <a:r>
              <a:rPr lang="de-DE" dirty="0" smtClean="0"/>
              <a:t> </a:t>
            </a:r>
            <a:endParaRPr lang="de-DE" dirty="0"/>
          </a:p>
          <a:p>
            <a:r>
              <a:rPr lang="de-DE" dirty="0"/>
              <a:t>Pässe werden mit einem „J“ gekennzeichnet.</a:t>
            </a:r>
          </a:p>
          <a:p>
            <a:r>
              <a:rPr lang="de-DE" dirty="0"/>
              <a:t>jüdische Männer: zusätzlicher Vorname „Israel“, Frauen „Sara“ </a:t>
            </a:r>
            <a:endParaRPr lang="de-DE" dirty="0" smtClean="0"/>
          </a:p>
          <a:p>
            <a:r>
              <a:rPr lang="de-DE" dirty="0"/>
              <a:t>“Nürnberger </a:t>
            </a:r>
            <a:r>
              <a:rPr lang="de-DE" dirty="0" smtClean="0"/>
              <a:t>Gesetzen“: allen </a:t>
            </a:r>
            <a:r>
              <a:rPr lang="de-DE" dirty="0"/>
              <a:t>Nicht-Ariern </a:t>
            </a:r>
            <a:r>
              <a:rPr lang="de-DE" dirty="0" smtClean="0"/>
              <a:t>wurde das </a:t>
            </a:r>
            <a:r>
              <a:rPr lang="de-DE" dirty="0"/>
              <a:t>Bürgerrecht entzogen</a:t>
            </a:r>
          </a:p>
          <a:p>
            <a:r>
              <a:rPr lang="de-DE" dirty="0" smtClean="0"/>
              <a:t>Verbot, Deutsche </a:t>
            </a:r>
            <a:r>
              <a:rPr lang="de-DE" dirty="0"/>
              <a:t>zu </a:t>
            </a:r>
            <a:r>
              <a:rPr lang="de-DE" dirty="0" smtClean="0"/>
              <a:t>heiraten</a:t>
            </a:r>
          </a:p>
          <a:p>
            <a:r>
              <a:rPr lang="de-DE" dirty="0" smtClean="0"/>
              <a:t>Juden </a:t>
            </a:r>
            <a:r>
              <a:rPr lang="de-DE" dirty="0"/>
              <a:t>und </a:t>
            </a:r>
            <a:r>
              <a:rPr lang="de-DE" dirty="0" smtClean="0"/>
              <a:t>Mischlinge wurden diskriminiert </a:t>
            </a:r>
          </a:p>
          <a:p>
            <a:r>
              <a:rPr lang="de-DE" dirty="0" smtClean="0"/>
              <a:t>1940</a:t>
            </a:r>
            <a:r>
              <a:rPr lang="de-DE" dirty="0"/>
              <a:t>: Erste Deportationen in </a:t>
            </a:r>
            <a:r>
              <a:rPr lang="de-DE" dirty="0" smtClean="0"/>
              <a:t>Zwangsghettos</a:t>
            </a:r>
            <a:endParaRPr lang="de-DE" dirty="0"/>
          </a:p>
          <a:p>
            <a:r>
              <a:rPr lang="de-DE" dirty="0"/>
              <a:t>1942 „Endlösung der Judenfrage“</a:t>
            </a:r>
            <a:br>
              <a:rPr lang="de-DE" dirty="0"/>
            </a:br>
            <a:r>
              <a:rPr lang="de-DE" dirty="0" smtClean="0"/>
              <a:t>Konzentrationslager</a:t>
            </a:r>
          </a:p>
          <a:p>
            <a:r>
              <a:rPr lang="de-DE" dirty="0"/>
              <a:t>Judenstern auf ihrer Kleidung </a:t>
            </a:r>
          </a:p>
          <a:p>
            <a:endParaRPr lang="de-DE"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Rassismus</a:t>
            </a:r>
            <a:endParaRPr lang="de-DE" dirty="0"/>
          </a:p>
        </p:txBody>
      </p:sp>
      <p:sp>
        <p:nvSpPr>
          <p:cNvPr id="3" name="Inhaltsplatzhalter 2"/>
          <p:cNvSpPr>
            <a:spLocks noGrp="1"/>
          </p:cNvSpPr>
          <p:nvPr>
            <p:ph idx="1"/>
          </p:nvPr>
        </p:nvSpPr>
        <p:spPr/>
        <p:txBody>
          <a:bodyPr>
            <a:noAutofit/>
          </a:bodyPr>
          <a:lstStyle/>
          <a:p>
            <a:pPr marL="0" indent="0">
              <a:buNone/>
            </a:pPr>
            <a:r>
              <a:rPr lang="de-DE" sz="2400" dirty="0" smtClean="0"/>
              <a:t>Begriff: </a:t>
            </a:r>
            <a:r>
              <a:rPr lang="de-DE" sz="2400" dirty="0"/>
              <a:t>Rassismus </a:t>
            </a:r>
            <a:endParaRPr lang="de-DE" sz="2400" dirty="0" smtClean="0"/>
          </a:p>
          <a:p>
            <a:endParaRPr lang="de-DE" sz="2400" dirty="0" smtClean="0"/>
          </a:p>
          <a:p>
            <a:endParaRPr lang="de-DE" sz="2400" dirty="0"/>
          </a:p>
          <a:p>
            <a:endParaRPr lang="de-DE" sz="2400" dirty="0" smtClean="0"/>
          </a:p>
          <a:p>
            <a:pPr marL="0" indent="0">
              <a:buNone/>
            </a:pPr>
            <a:endParaRPr lang="de-DE" sz="2400" dirty="0" smtClean="0"/>
          </a:p>
          <a:p>
            <a:pPr marL="0" indent="0">
              <a:buNone/>
            </a:pPr>
            <a:r>
              <a:rPr lang="de-DE" sz="2400" dirty="0" smtClean="0"/>
              <a:t>Diskriminierung</a:t>
            </a:r>
          </a:p>
          <a:p>
            <a:r>
              <a:rPr lang="de-DE" sz="2400" dirty="0" smtClean="0"/>
              <a:t> aufgrund bestimmter </a:t>
            </a:r>
            <a:r>
              <a:rPr lang="de-DE" sz="2400" dirty="0"/>
              <a:t>menschlicher </a:t>
            </a:r>
            <a:r>
              <a:rPr lang="de-DE" sz="2400" dirty="0" smtClean="0"/>
              <a:t>rassischer Merkmale wie </a:t>
            </a:r>
            <a:r>
              <a:rPr lang="de-DE" sz="2400" dirty="0"/>
              <a:t>z.B. Hautfarbe, Haarfarbe, Körpergröße, Sprache und </a:t>
            </a:r>
            <a:r>
              <a:rPr lang="de-DE" sz="2400" dirty="0" smtClean="0"/>
              <a:t>weiterer ethnischer </a:t>
            </a:r>
            <a:r>
              <a:rPr lang="de-DE" sz="2400" dirty="0"/>
              <a:t>Merkmale.</a:t>
            </a:r>
          </a:p>
          <a:p>
            <a:r>
              <a:rPr lang="de-DE" sz="2400" dirty="0" smtClean="0"/>
              <a:t>stellt die Gleichrangigkeit</a:t>
            </a:r>
            <a:r>
              <a:rPr lang="de-DE" sz="2400" dirty="0"/>
              <a:t>, teilweise sogar die Daseinsberechtigung, </a:t>
            </a:r>
            <a:r>
              <a:rPr lang="de-DE" sz="2400" dirty="0" smtClean="0"/>
              <a:t>einzelner </a:t>
            </a:r>
            <a:r>
              <a:rPr lang="de-DE" sz="2400" dirty="0"/>
              <a:t>„</a:t>
            </a:r>
            <a:r>
              <a:rPr lang="de-DE" sz="2400" dirty="0" smtClean="0"/>
              <a:t>Rassen“ in </a:t>
            </a:r>
            <a:r>
              <a:rPr lang="de-DE" sz="2400" dirty="0"/>
              <a:t>Frage. </a:t>
            </a:r>
          </a:p>
          <a:p>
            <a:endParaRPr lang="de-DE"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484785"/>
            <a:ext cx="3336201" cy="222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34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Zeitzeugen</a:t>
            </a:r>
            <a:endParaRPr lang="de-DE" dirty="0"/>
          </a:p>
        </p:txBody>
      </p:sp>
      <p:sp>
        <p:nvSpPr>
          <p:cNvPr id="3" name="Inhaltsplatzhalter 2"/>
          <p:cNvSpPr>
            <a:spLocks noGrp="1"/>
          </p:cNvSpPr>
          <p:nvPr>
            <p:ph idx="1"/>
          </p:nvPr>
        </p:nvSpPr>
        <p:spPr/>
        <p:txBody>
          <a:bodyPr>
            <a:normAutofit fontScale="62500" lnSpcReduction="20000"/>
          </a:bodyPr>
          <a:lstStyle/>
          <a:p>
            <a:pPr>
              <a:buNone/>
            </a:pPr>
            <a:r>
              <a:rPr lang="de-DE" dirty="0" smtClean="0"/>
              <a:t>     „Abend für Abend rasen die grauen und grünen Militärautos durch die Straßen. Die »Grünen« (deutsche SS) und die »Schwarzen« (holländische Nazi-Polizei) suchen nach Juden. Wo sie einen finden, nehmen sie die ganze Familie mit. … Manchmal sind sie auch mit namentlichen Listen unterwegs und holen dann systematisch die »Gezeichneten«. Niemand kann diesem Schicksal entrinnen, wenn er nicht rechtzeitig untertaucht ... es ist wie eine Sklavenjagd in früherer Zeit. Ich sehe es oft im Geiste von mir: Reihen guter unschuldiger Menschen mit weinenden Kindern, kommandiert von ein paar furchtbaren Kerlen, geschlagen und gepeinigt und vorwärts getrieben, bis sie beinahe umsinken. Niemand ist ausgenommen. Die Alten, Babys, schwangere Frauen, Kranke, Sieche – alles, alles muss in diesen Todesreigen! ... Und alles, weil sie Juden sind!“</a:t>
            </a:r>
          </a:p>
          <a:p>
            <a:pPr>
              <a:buNone/>
            </a:pPr>
            <a:endParaRPr lang="de-DE" dirty="0" smtClean="0"/>
          </a:p>
          <a:p>
            <a:pPr>
              <a:buNone/>
            </a:pPr>
            <a:r>
              <a:rPr lang="de-DE" dirty="0" smtClean="0"/>
              <a:t>In Das Tagebuch der </a:t>
            </a:r>
            <a:r>
              <a:rPr lang="de-DE" dirty="0" smtClean="0">
                <a:hlinkClick r:id="rId2"/>
              </a:rPr>
              <a:t>Anne Frank</a:t>
            </a:r>
            <a:r>
              <a:rPr lang="de-DE" dirty="0" smtClean="0"/>
              <a:t>, Frankfurt 1980. 53. Auflage. S.46 f. </a:t>
            </a:r>
          </a:p>
          <a:p>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Die Opfer des Antisemitismus</a:t>
            </a:r>
            <a:endParaRPr lang="de-DE" dirty="0"/>
          </a:p>
        </p:txBody>
      </p:sp>
      <p:sp>
        <p:nvSpPr>
          <p:cNvPr id="5" name="Inhaltsplatzhalter 4"/>
          <p:cNvSpPr>
            <a:spLocks noGrp="1"/>
          </p:cNvSpPr>
          <p:nvPr>
            <p:ph sz="half" idx="2"/>
          </p:nvPr>
        </p:nvSpPr>
        <p:spPr>
          <a:xfrm>
            <a:off x="4860032" y="1484784"/>
            <a:ext cx="3970784" cy="3895328"/>
          </a:xfrm>
        </p:spPr>
        <p:txBody>
          <a:bodyPr>
            <a:noAutofit/>
          </a:bodyPr>
          <a:lstStyle/>
          <a:p>
            <a:pPr marL="0" indent="0">
              <a:buNone/>
            </a:pPr>
            <a:r>
              <a:rPr lang="de-DE" sz="2000" dirty="0" smtClean="0"/>
              <a:t>600 </a:t>
            </a:r>
            <a:r>
              <a:rPr lang="de-DE" sz="2000" dirty="0"/>
              <a:t>Kinder </a:t>
            </a:r>
            <a:r>
              <a:rPr lang="de-DE" sz="2000" dirty="0" smtClean="0"/>
              <a:t>wurden aus </a:t>
            </a:r>
            <a:r>
              <a:rPr lang="de-DE" sz="2000" dirty="0"/>
              <a:t>dem KZ </a:t>
            </a:r>
            <a:r>
              <a:rPr lang="de-DE" sz="2000" dirty="0" smtClean="0"/>
              <a:t>Auschwitz befreit "</a:t>
            </a:r>
            <a:r>
              <a:rPr lang="de-DE" sz="2000" dirty="0"/>
              <a:t>Aus den Baracken kamen immer mehr hungrige und in Lumpen gehüllte, zu Skeletten abgemagerte Kinder gekrochen", </a:t>
            </a:r>
            <a:r>
              <a:rPr lang="de-DE" sz="2000" dirty="0" smtClean="0"/>
              <a:t>"Sie </a:t>
            </a:r>
            <a:r>
              <a:rPr lang="de-DE" sz="2000" dirty="0"/>
              <a:t>warteten mit ausgestreckten Armen um Brot bittend und rufend, sie wimmerten vor Verzweiflung und wischten sich die Tränen </a:t>
            </a:r>
            <a:r>
              <a:rPr lang="de-DE" sz="2000" dirty="0" smtClean="0"/>
              <a:t>ab.“ </a:t>
            </a:r>
          </a:p>
          <a:p>
            <a:pPr marL="0" indent="0">
              <a:buNone/>
            </a:pPr>
            <a:endParaRPr lang="de-DE" sz="2000" dirty="0"/>
          </a:p>
          <a:p>
            <a:pPr marL="0" indent="0">
              <a:buNone/>
            </a:pPr>
            <a:r>
              <a:rPr lang="de-DE" sz="2000" dirty="0" smtClean="0"/>
              <a:t>Nikolai </a:t>
            </a:r>
            <a:r>
              <a:rPr lang="de-DE" sz="2000" dirty="0" err="1"/>
              <a:t>Politanow</a:t>
            </a:r>
            <a:r>
              <a:rPr lang="de-DE" sz="2000" dirty="0"/>
              <a:t>, </a:t>
            </a:r>
            <a:r>
              <a:rPr lang="de-DE" sz="2000" dirty="0" smtClean="0"/>
              <a:t>einer </a:t>
            </a:r>
            <a:r>
              <a:rPr lang="de-DE" sz="2000" dirty="0"/>
              <a:t>der ersten sowjetischen Soldaten in </a:t>
            </a:r>
            <a:r>
              <a:rPr lang="de-DE" sz="2000" dirty="0" smtClean="0"/>
              <a:t>Auschwitz. </a:t>
            </a:r>
            <a:endParaRPr lang="de-DE"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61" y="1916832"/>
            <a:ext cx="4188831" cy="3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Antisemitismus und Mord</a:t>
            </a:r>
            <a:endParaRPr lang="de-DE" dirty="0"/>
          </a:p>
        </p:txBody>
      </p:sp>
      <p:sp>
        <p:nvSpPr>
          <p:cNvPr id="3" name="Inhaltsplatzhalter 2"/>
          <p:cNvSpPr>
            <a:spLocks noGrp="1"/>
          </p:cNvSpPr>
          <p:nvPr>
            <p:ph sz="half" idx="1"/>
          </p:nvPr>
        </p:nvSpPr>
        <p:spPr/>
        <p:txBody>
          <a:bodyPr/>
          <a:lstStyle/>
          <a:p>
            <a:pPr>
              <a:buNone/>
            </a:pPr>
            <a:r>
              <a:rPr lang="de-DE" dirty="0"/>
              <a:t>bis Kriegsende 1945:</a:t>
            </a:r>
          </a:p>
          <a:p>
            <a:pPr marL="0" indent="0">
              <a:buNone/>
            </a:pPr>
            <a:r>
              <a:rPr lang="de-DE" dirty="0"/>
              <a:t>ca. 6 Millionen Juden in Europa ermordet. </a:t>
            </a:r>
          </a:p>
          <a:p>
            <a:endParaRPr lang="de-DE" dirty="0"/>
          </a:p>
          <a:p>
            <a:endParaRPr lang="de-DE" dirty="0"/>
          </a:p>
        </p:txBody>
      </p:sp>
      <p:sp>
        <p:nvSpPr>
          <p:cNvPr id="4" name="Inhaltsplatzhalter 3"/>
          <p:cNvSpPr>
            <a:spLocks noGrp="1"/>
          </p:cNvSpPr>
          <p:nvPr>
            <p:ph sz="half" idx="2"/>
          </p:nvPr>
        </p:nvSpPr>
        <p:spPr>
          <a:xfrm>
            <a:off x="5097388" y="1628800"/>
            <a:ext cx="4038600" cy="4526280"/>
          </a:xfrm>
        </p:spPr>
        <p:txBody>
          <a:bodyPr>
            <a:normAutofit/>
          </a:bodyPr>
          <a:lstStyle/>
          <a:p>
            <a:pPr marL="0" indent="0">
              <a:buNone/>
            </a:pPr>
            <a:r>
              <a:rPr lang="de-DE" sz="2400" b="1" dirty="0"/>
              <a:t>Auschwitz ca. 2.000 000</a:t>
            </a:r>
            <a:br>
              <a:rPr lang="de-DE" sz="2400" b="1" dirty="0"/>
            </a:br>
            <a:r>
              <a:rPr lang="de-DE" sz="2400" b="1" dirty="0"/>
              <a:t>Majdanek ca. 1 380 000 </a:t>
            </a:r>
            <a:br>
              <a:rPr lang="de-DE" sz="2400" b="1" dirty="0"/>
            </a:br>
            <a:r>
              <a:rPr lang="de-DE" sz="2400" b="1" dirty="0"/>
              <a:t>Treblinka ca. 800 000 </a:t>
            </a:r>
            <a:br>
              <a:rPr lang="de-DE" sz="2400" b="1" dirty="0"/>
            </a:br>
            <a:r>
              <a:rPr lang="de-DE" sz="2400" b="1" dirty="0" err="1"/>
              <a:t>Belzec</a:t>
            </a:r>
            <a:r>
              <a:rPr lang="de-DE" sz="2400" b="1" dirty="0"/>
              <a:t> ca. 600 000</a:t>
            </a:r>
            <a:br>
              <a:rPr lang="de-DE" sz="2400" b="1" dirty="0"/>
            </a:br>
            <a:r>
              <a:rPr lang="de-DE" sz="2400" b="1" dirty="0" err="1"/>
              <a:t>Chelmno</a:t>
            </a:r>
            <a:r>
              <a:rPr lang="de-DE" sz="2400" b="1" dirty="0"/>
              <a:t> ca. 340 000</a:t>
            </a:r>
            <a:br>
              <a:rPr lang="de-DE" sz="2400" b="1" dirty="0"/>
            </a:br>
            <a:r>
              <a:rPr lang="de-DE" sz="2400" b="1" dirty="0" err="1"/>
              <a:t>Sobodor</a:t>
            </a:r>
            <a:r>
              <a:rPr lang="de-DE" sz="2400" b="1" dirty="0"/>
              <a:t> ca. 250 000 </a:t>
            </a:r>
          </a:p>
          <a:p>
            <a:pPr marL="0" indent="0">
              <a:buNone/>
            </a:pPr>
            <a:endParaRPr lang="de-DE"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78074"/>
            <a:ext cx="1800200" cy="222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005064"/>
            <a:ext cx="2517068" cy="201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38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440160"/>
          </a:xfrm>
        </p:spPr>
        <p:txBody>
          <a:bodyPr>
            <a:normAutofit fontScale="90000"/>
          </a:bodyPr>
          <a:lstStyle/>
          <a:p>
            <a:r>
              <a:rPr lang="de-DE" dirty="0" smtClean="0"/>
              <a:t>Berühmte Juden</a:t>
            </a:r>
            <a:br>
              <a:rPr lang="de-DE" dirty="0" smtClean="0"/>
            </a:br>
            <a:endParaRPr lang="de-DE" dirty="0"/>
          </a:p>
        </p:txBody>
      </p:sp>
      <p:pic>
        <p:nvPicPr>
          <p:cNvPr id="11266" name="Picture 2" descr="P:\Eigene Bilder\jüdische Schauspieler.bmp"/>
          <p:cNvPicPr>
            <a:picLocks noGrp="1" noChangeAspect="1" noChangeArrowheads="1"/>
          </p:cNvPicPr>
          <p:nvPr>
            <p:ph sz="half" idx="1"/>
          </p:nvPr>
        </p:nvPicPr>
        <p:blipFill>
          <a:blip r:embed="rId2" cstate="print"/>
          <a:srcRect/>
          <a:stretch>
            <a:fillRect/>
          </a:stretch>
        </p:blipFill>
        <p:spPr bwMode="auto">
          <a:xfrm>
            <a:off x="7181775" y="4742795"/>
            <a:ext cx="1470248" cy="1470248"/>
          </a:xfrm>
          <a:prstGeom prst="rect">
            <a:avLst/>
          </a:prstGeom>
          <a:noFill/>
        </p:spPr>
      </p:pic>
      <p:pic>
        <p:nvPicPr>
          <p:cNvPr id="11267" name="Picture 3" descr="P:\Eigene Bilder\jüdischer Schauaspieler Harrison Ford.bmp"/>
          <p:cNvPicPr>
            <a:picLocks noGrp="1" noChangeAspect="1" noChangeArrowheads="1"/>
          </p:cNvPicPr>
          <p:nvPr>
            <p:ph sz="half" idx="2"/>
          </p:nvPr>
        </p:nvPicPr>
        <p:blipFill>
          <a:blip r:embed="rId3" cstate="print"/>
          <a:srcRect/>
          <a:stretch>
            <a:fillRect/>
          </a:stretch>
        </p:blipFill>
        <p:spPr bwMode="auto">
          <a:xfrm>
            <a:off x="7288905" y="1560890"/>
            <a:ext cx="1357412" cy="1357412"/>
          </a:xfrm>
          <a:prstGeom prst="rect">
            <a:avLst/>
          </a:prstGeom>
          <a:noFill/>
        </p:spPr>
      </p:pic>
      <p:pic>
        <p:nvPicPr>
          <p:cNvPr id="11268" name="Picture 4" descr="P:\Eigene Bilder\benstiller.jpg"/>
          <p:cNvPicPr>
            <a:picLocks noChangeAspect="1" noChangeArrowheads="1"/>
          </p:cNvPicPr>
          <p:nvPr/>
        </p:nvPicPr>
        <p:blipFill>
          <a:blip r:embed="rId4" cstate="print"/>
          <a:srcRect/>
          <a:stretch>
            <a:fillRect/>
          </a:stretch>
        </p:blipFill>
        <p:spPr bwMode="auto">
          <a:xfrm>
            <a:off x="4071781" y="4725144"/>
            <a:ext cx="1406540" cy="1534408"/>
          </a:xfrm>
          <a:prstGeom prst="rect">
            <a:avLst/>
          </a:prstGeom>
          <a:noFill/>
        </p:spPr>
      </p:pic>
      <p:pic>
        <p:nvPicPr>
          <p:cNvPr id="11269" name="Picture 5" descr="P:\Eigene Bilder\einstein.jpg"/>
          <p:cNvPicPr>
            <a:picLocks noChangeAspect="1" noChangeArrowheads="1"/>
          </p:cNvPicPr>
          <p:nvPr/>
        </p:nvPicPr>
        <p:blipFill>
          <a:blip r:embed="rId5" cstate="print"/>
          <a:srcRect/>
          <a:stretch>
            <a:fillRect/>
          </a:stretch>
        </p:blipFill>
        <p:spPr bwMode="auto">
          <a:xfrm>
            <a:off x="1066542" y="3213270"/>
            <a:ext cx="1207574" cy="1872208"/>
          </a:xfrm>
          <a:prstGeom prst="rect">
            <a:avLst/>
          </a:prstGeom>
          <a:noFill/>
        </p:spPr>
      </p:pic>
      <p:sp>
        <p:nvSpPr>
          <p:cNvPr id="9" name="Rechteck 8"/>
          <p:cNvSpPr/>
          <p:nvPr/>
        </p:nvSpPr>
        <p:spPr>
          <a:xfrm>
            <a:off x="2411760" y="1700808"/>
            <a:ext cx="2304256" cy="1200329"/>
          </a:xfrm>
          <a:prstGeom prst="rect">
            <a:avLst/>
          </a:prstGeom>
        </p:spPr>
        <p:txBody>
          <a:bodyPr wrap="square">
            <a:spAutoFit/>
          </a:bodyPr>
          <a:lstStyle/>
          <a:p>
            <a:r>
              <a:rPr lang="de-DE" dirty="0" smtClean="0"/>
              <a:t>Heinrich Heine</a:t>
            </a:r>
            <a:br>
              <a:rPr lang="de-DE" dirty="0" smtClean="0"/>
            </a:br>
            <a:r>
              <a:rPr lang="de-DE" dirty="0" smtClean="0"/>
              <a:t>Albert Einstein</a:t>
            </a:r>
            <a:br>
              <a:rPr lang="de-DE" dirty="0" smtClean="0"/>
            </a:br>
            <a:r>
              <a:rPr lang="de-DE" dirty="0" smtClean="0"/>
              <a:t>Sigmund Freud</a:t>
            </a:r>
            <a:br>
              <a:rPr lang="de-DE" dirty="0" smtClean="0"/>
            </a:br>
            <a:endParaRPr lang="de-DE" dirty="0" smtClean="0"/>
          </a:p>
        </p:txBody>
      </p:sp>
      <p:pic>
        <p:nvPicPr>
          <p:cNvPr id="11270" name="Picture 6" descr="P:\Eigene Bilder\Jeff Goldblum.bmp"/>
          <p:cNvPicPr>
            <a:picLocks noChangeAspect="1" noChangeArrowheads="1"/>
          </p:cNvPicPr>
          <p:nvPr/>
        </p:nvPicPr>
        <p:blipFill>
          <a:blip r:embed="rId6" cstate="print"/>
          <a:srcRect/>
          <a:stretch>
            <a:fillRect/>
          </a:stretch>
        </p:blipFill>
        <p:spPr bwMode="auto">
          <a:xfrm>
            <a:off x="5941293" y="1575098"/>
            <a:ext cx="1057696" cy="1372754"/>
          </a:xfrm>
          <a:prstGeom prst="rect">
            <a:avLst/>
          </a:prstGeom>
          <a:noFill/>
        </p:spPr>
      </p:pic>
      <p:pic>
        <p:nvPicPr>
          <p:cNvPr id="11274" name="Picture 10" descr="http://www.a-e-m-gmbh.com/wessely/heine.jpg"/>
          <p:cNvPicPr>
            <a:picLocks noChangeAspect="1" noChangeArrowheads="1"/>
          </p:cNvPicPr>
          <p:nvPr/>
        </p:nvPicPr>
        <p:blipFill>
          <a:blip r:embed="rId7" cstate="print"/>
          <a:srcRect/>
          <a:stretch>
            <a:fillRect/>
          </a:stretch>
        </p:blipFill>
        <p:spPr bwMode="auto">
          <a:xfrm>
            <a:off x="1030554" y="1502643"/>
            <a:ext cx="1279551" cy="1596658"/>
          </a:xfrm>
          <a:prstGeom prst="rect">
            <a:avLst/>
          </a:prstGeom>
          <a:noFill/>
        </p:spPr>
      </p:pic>
      <p:sp>
        <p:nvSpPr>
          <p:cNvPr id="3" name="Rechteck 2"/>
          <p:cNvSpPr/>
          <p:nvPr/>
        </p:nvSpPr>
        <p:spPr>
          <a:xfrm>
            <a:off x="4716016" y="2914948"/>
            <a:ext cx="2141984" cy="1754326"/>
          </a:xfrm>
          <a:prstGeom prst="rect">
            <a:avLst/>
          </a:prstGeom>
        </p:spPr>
        <p:txBody>
          <a:bodyPr wrap="square">
            <a:spAutoFit/>
          </a:bodyPr>
          <a:lstStyle/>
          <a:p>
            <a:r>
              <a:rPr lang="de-DE" dirty="0" smtClean="0"/>
              <a:t>Jeff </a:t>
            </a:r>
            <a:r>
              <a:rPr lang="de-DE" dirty="0" err="1" smtClean="0"/>
              <a:t>Goldblum</a:t>
            </a:r>
            <a:endParaRPr lang="de-DE" dirty="0" smtClean="0"/>
          </a:p>
          <a:p>
            <a:r>
              <a:rPr lang="de-DE" dirty="0" smtClean="0"/>
              <a:t>Harrison </a:t>
            </a:r>
            <a:r>
              <a:rPr lang="de-DE" dirty="0"/>
              <a:t>Ford</a:t>
            </a:r>
          </a:p>
          <a:p>
            <a:r>
              <a:rPr lang="de-DE" dirty="0"/>
              <a:t>Woody Allen</a:t>
            </a:r>
            <a:br>
              <a:rPr lang="de-DE" dirty="0"/>
            </a:br>
            <a:r>
              <a:rPr lang="de-DE" dirty="0"/>
              <a:t>Adam Sandler</a:t>
            </a:r>
            <a:br>
              <a:rPr lang="de-DE" dirty="0"/>
            </a:br>
            <a:r>
              <a:rPr lang="de-DE" dirty="0"/>
              <a:t>Steven Spielberg</a:t>
            </a:r>
            <a:br>
              <a:rPr lang="de-DE" dirty="0"/>
            </a:br>
            <a:r>
              <a:rPr lang="de-DE" dirty="0"/>
              <a:t>Ben Stiller</a:t>
            </a: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305" y="3213270"/>
            <a:ext cx="1368152" cy="104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429" y="4725144"/>
            <a:ext cx="1394917" cy="153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2272" y="5157192"/>
            <a:ext cx="2160240" cy="124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t>
            </a:r>
            <a:r>
              <a:rPr lang="de-DE" dirty="0"/>
              <a:t>Antisemitismus heute</a:t>
            </a:r>
          </a:p>
        </p:txBody>
      </p:sp>
      <p:sp>
        <p:nvSpPr>
          <p:cNvPr id="3" name="Inhaltsplatzhalter 2"/>
          <p:cNvSpPr>
            <a:spLocks noGrp="1"/>
          </p:cNvSpPr>
          <p:nvPr>
            <p:ph idx="1"/>
          </p:nvPr>
        </p:nvSpPr>
        <p:spPr>
          <a:xfrm>
            <a:off x="387946" y="3789040"/>
            <a:ext cx="8075240" cy="2959540"/>
          </a:xfrm>
        </p:spPr>
        <p:txBody>
          <a:bodyPr>
            <a:noAutofit/>
          </a:bodyPr>
          <a:lstStyle/>
          <a:p>
            <a:pPr marL="0" indent="0">
              <a:buNone/>
            </a:pPr>
            <a:r>
              <a:rPr lang="de-DE" sz="1800" dirty="0" err="1" smtClean="0"/>
              <a:t>Salafist</a:t>
            </a:r>
            <a:r>
              <a:rPr lang="de-DE" sz="1800" dirty="0" smtClean="0"/>
              <a:t> : demagogischer</a:t>
            </a:r>
          </a:p>
          <a:p>
            <a:pPr marL="0" indent="0">
              <a:buNone/>
            </a:pPr>
            <a:r>
              <a:rPr lang="de-DE" sz="1800" dirty="0" err="1" smtClean="0"/>
              <a:t>PredigerPierre</a:t>
            </a:r>
            <a:r>
              <a:rPr lang="de-DE" sz="1800" dirty="0" smtClean="0"/>
              <a:t> Vogel</a:t>
            </a:r>
          </a:p>
          <a:p>
            <a:pPr marL="0" indent="0">
              <a:buNone/>
            </a:pPr>
            <a:r>
              <a:rPr lang="de-DE" sz="1800" dirty="0" smtClean="0"/>
              <a:t>                                                             hier:  </a:t>
            </a:r>
            <a:r>
              <a:rPr lang="de-DE" sz="1800" dirty="0"/>
              <a:t>Anhänger der </a:t>
            </a:r>
            <a:r>
              <a:rPr lang="de-DE" sz="1800" dirty="0" smtClean="0"/>
              <a:t> Hisbollah </a:t>
            </a:r>
            <a:r>
              <a:rPr lang="de-DE" sz="1800" dirty="0"/>
              <a:t>im Libanon </a:t>
            </a:r>
            <a:r>
              <a:rPr lang="de-DE" sz="1800" dirty="0" smtClean="0"/>
              <a:t> </a:t>
            </a:r>
          </a:p>
          <a:p>
            <a:pPr marL="0" indent="0">
              <a:buNone/>
            </a:pPr>
            <a:endParaRPr lang="de-DE" sz="1800" dirty="0" smtClean="0"/>
          </a:p>
          <a:p>
            <a:pPr marL="0" indent="0">
              <a:buNone/>
            </a:pPr>
            <a:r>
              <a:rPr lang="de-DE" sz="1800" dirty="0" smtClean="0"/>
              <a:t>Karikatur </a:t>
            </a:r>
            <a:r>
              <a:rPr lang="de-DE" sz="1800" dirty="0"/>
              <a:t>im </a:t>
            </a:r>
            <a:r>
              <a:rPr lang="de-DE" sz="1800" dirty="0" smtClean="0"/>
              <a:t>Stil </a:t>
            </a:r>
            <a:r>
              <a:rPr lang="de-DE" sz="1800" dirty="0"/>
              <a:t>der </a:t>
            </a:r>
            <a:endParaRPr lang="de-DE" sz="1800" dirty="0" smtClean="0"/>
          </a:p>
          <a:p>
            <a:pPr marL="0" indent="0">
              <a:buNone/>
            </a:pPr>
            <a:r>
              <a:rPr lang="de-DE" sz="1800" dirty="0" smtClean="0"/>
              <a:t>Mohammed-Karikaturen </a:t>
            </a:r>
            <a:r>
              <a:rPr lang="de-DE" sz="1800" dirty="0"/>
              <a:t>des Dänen Kurt </a:t>
            </a:r>
            <a:r>
              <a:rPr lang="de-DE" sz="1800" dirty="0" err="1" smtClean="0"/>
              <a:t>Westergaard</a:t>
            </a:r>
            <a:endParaRPr lang="de-DE" sz="1800" dirty="0" smtClean="0"/>
          </a:p>
          <a:p>
            <a:pPr marL="0" indent="0">
              <a:buNone/>
            </a:pPr>
            <a:r>
              <a:rPr lang="de-DE" sz="1800" dirty="0" smtClean="0"/>
              <a:t>hier: Figur,  </a:t>
            </a:r>
            <a:r>
              <a:rPr lang="de-DE" sz="1800" dirty="0"/>
              <a:t>die einen Juden </a:t>
            </a:r>
            <a:r>
              <a:rPr lang="de-DE" sz="1800" dirty="0" smtClean="0"/>
              <a:t>mit dem Judenstern </a:t>
            </a:r>
          </a:p>
          <a:p>
            <a:pPr marL="0" indent="0">
              <a:buNone/>
            </a:pPr>
            <a:r>
              <a:rPr lang="de-DE" sz="1800" dirty="0" smtClean="0"/>
              <a:t>des Dritten Reiches zeigt</a:t>
            </a:r>
            <a:endParaRPr lang="de-DE"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46" y="2204864"/>
            <a:ext cx="2592288" cy="155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019138"/>
            <a:ext cx="2892569" cy="192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251520" y="1649806"/>
            <a:ext cx="4024500" cy="369332"/>
          </a:xfrm>
          <a:prstGeom prst="rect">
            <a:avLst/>
          </a:prstGeom>
        </p:spPr>
        <p:txBody>
          <a:bodyPr wrap="none">
            <a:spAutoFit/>
          </a:bodyPr>
          <a:lstStyle/>
          <a:p>
            <a:r>
              <a:rPr lang="de-DE" dirty="0"/>
              <a:t>Antisemitismus </a:t>
            </a:r>
            <a:r>
              <a:rPr lang="de-DE" dirty="0" smtClean="0"/>
              <a:t>radikaler  Islamisten</a:t>
            </a:r>
            <a:endParaRPr lang="de-DE" dirty="0"/>
          </a:p>
        </p:txBody>
      </p:sp>
    </p:spTree>
    <p:extLst>
      <p:ext uri="{BB962C8B-B14F-4D97-AF65-F5344CB8AC3E}">
        <p14:creationId xmlns:p14="http://schemas.microsoft.com/office/powerpoint/2010/main" val="2455553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Antisemitismus heute</a:t>
            </a:r>
            <a:endParaRPr lang="de-DE" dirty="0"/>
          </a:p>
        </p:txBody>
      </p:sp>
      <p:sp>
        <p:nvSpPr>
          <p:cNvPr id="3" name="Inhaltsplatzhalter 2"/>
          <p:cNvSpPr>
            <a:spLocks noGrp="1"/>
          </p:cNvSpPr>
          <p:nvPr>
            <p:ph idx="1"/>
          </p:nvPr>
        </p:nvSpPr>
        <p:spPr/>
        <p:txBody>
          <a:bodyPr>
            <a:normAutofit fontScale="70000" lnSpcReduction="20000"/>
          </a:bodyPr>
          <a:lstStyle/>
          <a:p>
            <a:pPr marL="0" indent="0">
              <a:buNone/>
            </a:pPr>
            <a:r>
              <a:rPr lang="de-DE" dirty="0"/>
              <a:t>Irans Präsident Mahmud </a:t>
            </a:r>
            <a:r>
              <a:rPr lang="de-DE" dirty="0" smtClean="0"/>
              <a:t>Ahmadinedschad</a:t>
            </a:r>
          </a:p>
          <a:p>
            <a:pPr marL="0" indent="0">
              <a:buNone/>
            </a:pPr>
            <a:endParaRPr lang="de-DE" dirty="0" smtClean="0"/>
          </a:p>
          <a:p>
            <a:r>
              <a:rPr lang="de-DE" dirty="0" smtClean="0"/>
              <a:t>israelfeindliche </a:t>
            </a:r>
            <a:r>
              <a:rPr lang="de-DE" dirty="0"/>
              <a:t>und </a:t>
            </a:r>
            <a:r>
              <a:rPr lang="de-DE" dirty="0" smtClean="0"/>
              <a:t>antisemitische Äußerungen</a:t>
            </a:r>
          </a:p>
          <a:p>
            <a:endParaRPr lang="de-DE" dirty="0"/>
          </a:p>
          <a:p>
            <a:r>
              <a:rPr lang="de-DE" dirty="0" smtClean="0"/>
              <a:t>Rede </a:t>
            </a:r>
            <a:r>
              <a:rPr lang="de-DE" dirty="0"/>
              <a:t>auf der Konferenz "Eine Welt ohne Zionismus" </a:t>
            </a:r>
            <a:r>
              <a:rPr lang="de-DE" dirty="0" smtClean="0"/>
              <a:t>2005</a:t>
            </a:r>
            <a:r>
              <a:rPr lang="de-DE" dirty="0"/>
              <a:t>: "Diese Phase wird nicht lange dauern und wenn wir sie erfolgreich hinter uns gebracht haben, wird die Eliminierung des zionistischen Regimes glatt und einfach sein</a:t>
            </a:r>
            <a:r>
              <a:rPr lang="de-DE" dirty="0" smtClean="0"/>
              <a:t>.„</a:t>
            </a:r>
          </a:p>
          <a:p>
            <a:endParaRPr lang="de-DE" dirty="0" smtClean="0"/>
          </a:p>
          <a:p>
            <a:endParaRPr lang="de-DE" dirty="0" smtClean="0"/>
          </a:p>
          <a:p>
            <a:r>
              <a:rPr lang="de-DE" dirty="0" smtClean="0"/>
              <a:t>bezeichnet den </a:t>
            </a:r>
            <a:r>
              <a:rPr lang="de-DE" dirty="0"/>
              <a:t>Massenmord an den europäischen Juden als "</a:t>
            </a:r>
            <a:r>
              <a:rPr lang="de-DE" dirty="0" smtClean="0"/>
              <a:t>Mythos„</a:t>
            </a:r>
          </a:p>
          <a:p>
            <a:r>
              <a:rPr lang="de-DE" dirty="0" smtClean="0"/>
              <a:t>lädt 2006 Holocaust-Leugner </a:t>
            </a:r>
            <a:r>
              <a:rPr lang="de-DE" dirty="0"/>
              <a:t>aus aller Welt zu einer pseudowissenschaftlichen Konferenz nach Teheran </a:t>
            </a:r>
            <a:r>
              <a:rPr lang="de-DE" dirty="0" smtClean="0"/>
              <a:t>ein</a:t>
            </a:r>
            <a:endParaRPr lang="de-DE" dirty="0"/>
          </a:p>
          <a:p>
            <a:endParaRPr lang="de-DE" dirty="0"/>
          </a:p>
        </p:txBody>
      </p:sp>
    </p:spTree>
    <p:extLst>
      <p:ext uri="{BB962C8B-B14F-4D97-AF65-F5344CB8AC3E}">
        <p14:creationId xmlns:p14="http://schemas.microsoft.com/office/powerpoint/2010/main" val="395547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p:txBody>
          <a:bodyPr>
            <a:normAutofit fontScale="62500" lnSpcReduction="20000"/>
          </a:bodyPr>
          <a:lstStyle/>
          <a:p>
            <a:pPr marL="0" indent="0">
              <a:buNone/>
            </a:pPr>
            <a:r>
              <a:rPr lang="de-DE" dirty="0" smtClean="0"/>
              <a:t>Internet:</a:t>
            </a:r>
          </a:p>
          <a:p>
            <a:endParaRPr lang="de-DE" dirty="0" smtClean="0"/>
          </a:p>
          <a:p>
            <a:r>
              <a:rPr lang="de-DE" dirty="0" smtClean="0"/>
              <a:t>http</a:t>
            </a:r>
            <a:r>
              <a:rPr lang="de-DE" dirty="0"/>
              <a:t>://www.dhm.de/lemo/html/weimar/antisemitismus/index.html</a:t>
            </a:r>
          </a:p>
          <a:p>
            <a:r>
              <a:rPr lang="de-DE" dirty="0" smtClean="0"/>
              <a:t>http</a:t>
            </a:r>
            <a:r>
              <a:rPr lang="de-DE" dirty="0"/>
              <a:t>://de.wikipedia.org/wiki/Antisemitismus_(bis_1945</a:t>
            </a:r>
            <a:r>
              <a:rPr lang="de-DE" dirty="0" smtClean="0"/>
              <a:t>)</a:t>
            </a:r>
          </a:p>
          <a:p>
            <a:r>
              <a:rPr lang="de-DE" dirty="0"/>
              <a:t>http://</a:t>
            </a:r>
            <a:r>
              <a:rPr lang="de-DE" dirty="0" smtClean="0"/>
              <a:t>www.dhm.de/lemo/objekte/pict/og_440/index.html</a:t>
            </a:r>
          </a:p>
          <a:p>
            <a:r>
              <a:rPr lang="de-DE" dirty="0"/>
              <a:t>http://www.bpb.de/politik/extremismus/antisemitismus</a:t>
            </a:r>
            <a:r>
              <a:rPr lang="de-DE" dirty="0" smtClean="0"/>
              <a:t>/</a:t>
            </a:r>
          </a:p>
          <a:p>
            <a:r>
              <a:rPr lang="de-DE" dirty="0"/>
              <a:t>http://</a:t>
            </a:r>
            <a:r>
              <a:rPr lang="de-DE" dirty="0" smtClean="0"/>
              <a:t>www.bpb.de/politik/extremismus/antisemitismus/37948/19-und-20-jahrhundert</a:t>
            </a:r>
          </a:p>
          <a:p>
            <a:endParaRPr lang="de-DE" dirty="0"/>
          </a:p>
          <a:p>
            <a:pPr marL="0" indent="0">
              <a:buNone/>
            </a:pPr>
            <a:r>
              <a:rPr lang="de-DE" dirty="0" smtClean="0"/>
              <a:t>Bücher:</a:t>
            </a:r>
          </a:p>
          <a:p>
            <a:pPr marL="0" indent="0">
              <a:buNone/>
            </a:pPr>
            <a:r>
              <a:rPr lang="de-DE" dirty="0" smtClean="0"/>
              <a:t> </a:t>
            </a:r>
            <a:endParaRPr lang="de-DE" dirty="0"/>
          </a:p>
          <a:p>
            <a:r>
              <a:rPr lang="de-DE" i="1" dirty="0" smtClean="0"/>
              <a:t>Die </a:t>
            </a:r>
            <a:r>
              <a:rPr lang="de-DE" i="1" dirty="0"/>
              <a:t>Zionistischen Protokolle. Das Protokoll der internationalen Geheim-Regierung.</a:t>
            </a:r>
            <a:r>
              <a:rPr lang="de-DE" dirty="0"/>
              <a:t> Hammer-Verlag, Leipzig 4. Auflage. 1924</a:t>
            </a:r>
            <a:endParaRPr lang="de-DE" dirty="0" smtClean="0"/>
          </a:p>
          <a:p>
            <a:r>
              <a:rPr lang="de-DE" dirty="0"/>
              <a:t>Wolfgang Benz, </a:t>
            </a:r>
            <a:r>
              <a:rPr lang="de-DE" i="1" dirty="0"/>
              <a:t>Die Protokolle der Weisen von Zion. Die Legende von der jüdischen Weltverschwörung.</a:t>
            </a:r>
            <a:r>
              <a:rPr lang="de-DE" dirty="0"/>
              <a:t> C. H. Beck, München 2007, S. 95. </a:t>
            </a:r>
          </a:p>
        </p:txBody>
      </p:sp>
    </p:spTree>
    <p:extLst>
      <p:ext uri="{BB962C8B-B14F-4D97-AF65-F5344CB8AC3E}">
        <p14:creationId xmlns:p14="http://schemas.microsoft.com/office/powerpoint/2010/main" val="4232084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132856"/>
            <a:ext cx="7427168" cy="4039660"/>
          </a:xfrm>
        </p:spPr>
        <p:txBody>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  Vielen Dank für Ihre Aufmerksamkeit!</a:t>
            </a:r>
            <a:endParaRPr lang="de-DE" dirty="0"/>
          </a:p>
        </p:txBody>
      </p:sp>
    </p:spTree>
    <p:extLst>
      <p:ext uri="{BB962C8B-B14F-4D97-AF65-F5344CB8AC3E}">
        <p14:creationId xmlns:p14="http://schemas.microsoft.com/office/powerpoint/2010/main" val="74758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Antisemitismus</a:t>
            </a:r>
          </a:p>
        </p:txBody>
      </p:sp>
      <p:sp>
        <p:nvSpPr>
          <p:cNvPr id="3" name="Inhaltsplatzhalter 2"/>
          <p:cNvSpPr>
            <a:spLocks noGrp="1"/>
          </p:cNvSpPr>
          <p:nvPr>
            <p:ph idx="1"/>
          </p:nvPr>
        </p:nvSpPr>
        <p:spPr/>
        <p:txBody>
          <a:bodyPr>
            <a:normAutofit fontScale="92500" lnSpcReduction="10000"/>
          </a:bodyPr>
          <a:lstStyle/>
          <a:p>
            <a:pPr marL="0" indent="0">
              <a:buNone/>
            </a:pPr>
            <a:r>
              <a:rPr lang="de-DE" sz="2800" dirty="0" smtClean="0"/>
              <a:t>Begriff: Antisemitismus </a:t>
            </a:r>
          </a:p>
          <a:p>
            <a:r>
              <a:rPr lang="de-DE" sz="2800" dirty="0" smtClean="0"/>
              <a:t>entstand </a:t>
            </a:r>
            <a:r>
              <a:rPr lang="de-DE" sz="2800" dirty="0"/>
              <a:t>im 19.Jh.</a:t>
            </a:r>
          </a:p>
          <a:p>
            <a:r>
              <a:rPr lang="de-DE" sz="2800" dirty="0"/>
              <a:t>bezeichnet den </a:t>
            </a:r>
            <a:r>
              <a:rPr lang="de-DE" sz="2800" dirty="0" smtClean="0"/>
              <a:t>Judenhass </a:t>
            </a:r>
          </a:p>
          <a:p>
            <a:pPr marL="0" indent="0">
              <a:buNone/>
            </a:pPr>
            <a:r>
              <a:rPr lang="de-DE" sz="2800" dirty="0" smtClean="0"/>
              <a:t>einzelner </a:t>
            </a:r>
            <a:r>
              <a:rPr lang="de-DE" sz="2800" dirty="0"/>
              <a:t>Menschen oder ganzer </a:t>
            </a:r>
            <a:endParaRPr lang="de-DE" sz="2800" dirty="0" smtClean="0"/>
          </a:p>
          <a:p>
            <a:pPr marL="0" indent="0">
              <a:buNone/>
            </a:pPr>
            <a:r>
              <a:rPr lang="de-DE" sz="2800" dirty="0" smtClean="0"/>
              <a:t>Völker</a:t>
            </a:r>
            <a:endParaRPr lang="de-DE" sz="2800" dirty="0"/>
          </a:p>
          <a:p>
            <a:endParaRPr lang="de-DE" sz="2800" dirty="0" smtClean="0"/>
          </a:p>
          <a:p>
            <a:endParaRPr lang="de-DE" sz="2800" dirty="0"/>
          </a:p>
          <a:p>
            <a:endParaRPr lang="de-DE" sz="2800" dirty="0" smtClean="0"/>
          </a:p>
          <a:p>
            <a:endParaRPr lang="de-DE" sz="2800" dirty="0" smtClean="0"/>
          </a:p>
          <a:p>
            <a:r>
              <a:rPr lang="de-DE" sz="2800" dirty="0" smtClean="0"/>
              <a:t>Ablehnung der Juden existiert </a:t>
            </a:r>
            <a:r>
              <a:rPr lang="de-DE" sz="2800" dirty="0"/>
              <a:t>seit </a:t>
            </a:r>
            <a:r>
              <a:rPr lang="de-DE" sz="2800" dirty="0" smtClean="0"/>
              <a:t>diese außerhalb </a:t>
            </a:r>
            <a:r>
              <a:rPr lang="de-DE" sz="2800" dirty="0"/>
              <a:t>Palästinas, d.h. </a:t>
            </a:r>
            <a:r>
              <a:rPr lang="de-DE" sz="2800" dirty="0" smtClean="0"/>
              <a:t>als „Ausländer“ in </a:t>
            </a:r>
            <a:r>
              <a:rPr lang="de-DE" sz="2800" dirty="0"/>
              <a:t>der „Diaspora“ </a:t>
            </a:r>
            <a:r>
              <a:rPr lang="de-DE" sz="2800" dirty="0" smtClean="0"/>
              <a:t>leben</a:t>
            </a:r>
          </a:p>
          <a:p>
            <a:endParaRPr lang="de-DE" sz="2800" dirty="0"/>
          </a:p>
          <a:p>
            <a:endParaRPr lang="de-DE" sz="28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132856"/>
            <a:ext cx="2222972"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Geschichte der „Diaspora“</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Römer und </a:t>
            </a:r>
            <a:r>
              <a:rPr lang="de-DE" dirty="0"/>
              <a:t>Juden </a:t>
            </a:r>
            <a:r>
              <a:rPr lang="de-DE" dirty="0" smtClean="0"/>
              <a:t>– </a:t>
            </a:r>
          </a:p>
          <a:p>
            <a:pPr marL="0" indent="0">
              <a:buNone/>
            </a:pPr>
            <a:r>
              <a:rPr lang="de-DE" dirty="0" err="1" smtClean="0"/>
              <a:t>Politheisten</a:t>
            </a:r>
            <a:r>
              <a:rPr lang="de-DE" dirty="0" smtClean="0"/>
              <a:t> gegen Monotheisten</a:t>
            </a:r>
          </a:p>
          <a:p>
            <a:pPr marL="0" indent="0">
              <a:buNone/>
            </a:pPr>
            <a:endParaRPr lang="de-DE" dirty="0" smtClean="0"/>
          </a:p>
          <a:p>
            <a:r>
              <a:rPr lang="de-DE" sz="2800" dirty="0" smtClean="0"/>
              <a:t>Aufstände </a:t>
            </a:r>
            <a:r>
              <a:rPr lang="de-DE" sz="2800" dirty="0"/>
              <a:t>der Juden </a:t>
            </a:r>
            <a:r>
              <a:rPr lang="de-DE" sz="2800" dirty="0">
                <a:solidFill>
                  <a:srgbClr val="FF0000"/>
                </a:solidFill>
              </a:rPr>
              <a:t>im Jahr 70 n.Chr. </a:t>
            </a:r>
            <a:r>
              <a:rPr lang="de-DE" sz="2800" dirty="0"/>
              <a:t>gegen die römische Besatzungsmacht </a:t>
            </a:r>
            <a:endParaRPr lang="de-DE" sz="2800" dirty="0" smtClean="0"/>
          </a:p>
          <a:p>
            <a:r>
              <a:rPr lang="de-DE" sz="2800" dirty="0" smtClean="0"/>
              <a:t>Jerusalem wurde erobert </a:t>
            </a:r>
            <a:r>
              <a:rPr lang="de-DE" sz="2800" dirty="0"/>
              <a:t>und zerstört</a:t>
            </a:r>
          </a:p>
          <a:p>
            <a:r>
              <a:rPr lang="de-DE" sz="2800" dirty="0" smtClean="0"/>
              <a:t>die </a:t>
            </a:r>
            <a:r>
              <a:rPr lang="de-DE" sz="2800" dirty="0"/>
              <a:t>jüdische Bevölkerung der Stadt und auch des Landes wurde getötet oder vertrieben</a:t>
            </a:r>
          </a:p>
          <a:p>
            <a:r>
              <a:rPr lang="de-DE" sz="2800" dirty="0" smtClean="0">
                <a:solidFill>
                  <a:srgbClr val="FF0000"/>
                </a:solidFill>
              </a:rPr>
              <a:t>der </a:t>
            </a:r>
            <a:r>
              <a:rPr lang="de-DE" sz="2800" dirty="0">
                <a:solidFill>
                  <a:srgbClr val="FF0000"/>
                </a:solidFill>
              </a:rPr>
              <a:t>jüdische Staat hörte auf zu </a:t>
            </a:r>
            <a:r>
              <a:rPr lang="de-DE" sz="2800" dirty="0" smtClean="0">
                <a:solidFill>
                  <a:srgbClr val="FF0000"/>
                </a:solidFill>
              </a:rPr>
              <a:t>existieren</a:t>
            </a:r>
            <a:endParaRPr lang="de-DE" sz="2800" dirty="0">
              <a:solidFill>
                <a:srgbClr val="FF0000"/>
              </a:solidFill>
            </a:endParaRPr>
          </a:p>
        </p:txBody>
      </p:sp>
    </p:spTree>
    <p:extLst>
      <p:ext uri="{BB962C8B-B14F-4D97-AF65-F5344CB8AC3E}">
        <p14:creationId xmlns:p14="http://schemas.microsoft.com/office/powerpoint/2010/main" val="169016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Exil</a:t>
            </a:r>
            <a:endParaRPr lang="de-DE" dirty="0"/>
          </a:p>
        </p:txBody>
      </p:sp>
      <p:sp>
        <p:nvSpPr>
          <p:cNvPr id="3" name="Inhaltsplatzhalter 2"/>
          <p:cNvSpPr>
            <a:spLocks noGrp="1"/>
          </p:cNvSpPr>
          <p:nvPr>
            <p:ph idx="1"/>
          </p:nvPr>
        </p:nvSpPr>
        <p:spPr/>
        <p:txBody>
          <a:bodyPr/>
          <a:lstStyle/>
          <a:p>
            <a:pPr marL="0" indent="0">
              <a:buNone/>
            </a:pPr>
            <a:r>
              <a:rPr lang="de-DE" dirty="0" smtClean="0"/>
              <a:t>die folgenden Jahrhunderte:</a:t>
            </a:r>
          </a:p>
          <a:p>
            <a:r>
              <a:rPr lang="de-DE" dirty="0" smtClean="0"/>
              <a:t>Integration </a:t>
            </a:r>
            <a:r>
              <a:rPr lang="de-DE" dirty="0"/>
              <a:t>der Vertriebenen in </a:t>
            </a:r>
            <a:r>
              <a:rPr lang="de-DE" dirty="0" smtClean="0"/>
              <a:t>ihren Gastländern</a:t>
            </a:r>
            <a:endParaRPr lang="de-DE" dirty="0"/>
          </a:p>
          <a:p>
            <a:r>
              <a:rPr lang="de-DE" dirty="0" smtClean="0"/>
              <a:t>Festhalten an </a:t>
            </a:r>
            <a:r>
              <a:rPr lang="de-DE" dirty="0"/>
              <a:t>der Religion ihrer Väter und an ihrem </a:t>
            </a:r>
            <a:r>
              <a:rPr lang="de-DE" dirty="0" smtClean="0"/>
              <a:t>Volkstum</a:t>
            </a:r>
            <a:endParaRPr lang="de-DE" dirty="0"/>
          </a:p>
          <a:p>
            <a:r>
              <a:rPr lang="de-DE" dirty="0" smtClean="0"/>
              <a:t>in </a:t>
            </a:r>
            <a:r>
              <a:rPr lang="de-DE" dirty="0"/>
              <a:t>vielen </a:t>
            </a:r>
            <a:r>
              <a:rPr lang="de-DE" dirty="0" smtClean="0"/>
              <a:t>Staaten: Juden als religiöse </a:t>
            </a:r>
            <a:r>
              <a:rPr lang="de-DE" dirty="0"/>
              <a:t>und ethnische </a:t>
            </a:r>
            <a:r>
              <a:rPr lang="de-DE" dirty="0" smtClean="0"/>
              <a:t>Minderheit</a:t>
            </a:r>
            <a:endParaRPr lang="de-DE" dirty="0"/>
          </a:p>
          <a:p>
            <a:pPr marL="0" indent="0">
              <a:buNone/>
            </a:pPr>
            <a:endParaRPr lang="de-DE" dirty="0"/>
          </a:p>
          <a:p>
            <a:endParaRPr lang="de-DE" dirty="0"/>
          </a:p>
        </p:txBody>
      </p:sp>
    </p:spTree>
    <p:extLst>
      <p:ext uri="{BB962C8B-B14F-4D97-AF65-F5344CB8AC3E}">
        <p14:creationId xmlns:p14="http://schemas.microsoft.com/office/powerpoint/2010/main" val="63690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Historische Verfolgung </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Mittelalter: Judenverfolgungen in </a:t>
            </a:r>
            <a:r>
              <a:rPr lang="de-DE" dirty="0"/>
              <a:t>großem </a:t>
            </a:r>
            <a:r>
              <a:rPr lang="de-DE" dirty="0" smtClean="0"/>
              <a:t>Ausmaß</a:t>
            </a:r>
          </a:p>
          <a:p>
            <a:endParaRPr lang="de-DE" dirty="0"/>
          </a:p>
          <a:p>
            <a:pPr marL="0" indent="0">
              <a:buNone/>
            </a:pPr>
            <a:r>
              <a:rPr lang="de-DE" dirty="0" smtClean="0"/>
              <a:t>„Pogrome“1096: </a:t>
            </a:r>
          </a:p>
          <a:p>
            <a:pPr marL="0" indent="0">
              <a:buNone/>
            </a:pPr>
            <a:r>
              <a:rPr lang="de-DE" dirty="0" smtClean="0"/>
              <a:t> in </a:t>
            </a:r>
            <a:r>
              <a:rPr lang="de-DE" dirty="0"/>
              <a:t>ganz Europa </a:t>
            </a:r>
            <a:r>
              <a:rPr lang="de-DE" dirty="0" smtClean="0"/>
              <a:t>werden Tausende </a:t>
            </a:r>
            <a:r>
              <a:rPr lang="de-DE" dirty="0"/>
              <a:t>von Juden </a:t>
            </a:r>
            <a:r>
              <a:rPr lang="de-DE" dirty="0" smtClean="0"/>
              <a:t>ermordet </a:t>
            </a:r>
          </a:p>
          <a:p>
            <a:endParaRPr lang="de-DE" dirty="0"/>
          </a:p>
          <a:p>
            <a:endParaRPr lang="de-DE" dirty="0" smtClean="0"/>
          </a:p>
          <a:p>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392156"/>
            <a:ext cx="3016002" cy="219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51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Gründe für die Verfolgung</a:t>
            </a:r>
            <a:endParaRPr lang="de-DE" dirty="0"/>
          </a:p>
        </p:txBody>
      </p:sp>
      <p:sp>
        <p:nvSpPr>
          <p:cNvPr id="4" name="Rechteck 3"/>
          <p:cNvSpPr/>
          <p:nvPr/>
        </p:nvSpPr>
        <p:spPr>
          <a:xfrm>
            <a:off x="467544" y="1556792"/>
            <a:ext cx="8208912" cy="4801314"/>
          </a:xfrm>
          <a:prstGeom prst="rect">
            <a:avLst/>
          </a:prstGeom>
        </p:spPr>
        <p:txBody>
          <a:bodyPr wrap="square">
            <a:spAutoFit/>
          </a:bodyPr>
          <a:lstStyle/>
          <a:p>
            <a:r>
              <a:rPr lang="de-DE" dirty="0"/>
              <a:t>Gründe: </a:t>
            </a:r>
          </a:p>
          <a:p>
            <a:r>
              <a:rPr lang="de-DE" dirty="0"/>
              <a:t>religiöse </a:t>
            </a:r>
            <a:r>
              <a:rPr lang="de-DE" dirty="0" smtClean="0"/>
              <a:t>Überzeugung</a:t>
            </a:r>
          </a:p>
          <a:p>
            <a:pPr marL="285750" indent="-285750">
              <a:buFont typeface="Arial" pitchFamily="34" charset="0"/>
              <a:buChar char="•"/>
            </a:pPr>
            <a:r>
              <a:rPr lang="de-DE" dirty="0" smtClean="0"/>
              <a:t>die </a:t>
            </a:r>
            <a:r>
              <a:rPr lang="de-DE" dirty="0"/>
              <a:t>Juden </a:t>
            </a:r>
            <a:r>
              <a:rPr lang="de-DE" dirty="0" smtClean="0"/>
              <a:t>als Feinde der </a:t>
            </a:r>
            <a:r>
              <a:rPr lang="de-DE" dirty="0"/>
              <a:t>Christen</a:t>
            </a:r>
          </a:p>
          <a:p>
            <a:pPr marL="285750" indent="-285750">
              <a:buFont typeface="Arial" pitchFamily="34" charset="0"/>
              <a:buChar char="•"/>
            </a:pPr>
            <a:r>
              <a:rPr lang="de-DE" dirty="0" smtClean="0"/>
              <a:t>verflucht, da die Juden Jesus </a:t>
            </a:r>
            <a:r>
              <a:rPr lang="de-DE" dirty="0"/>
              <a:t>getötet hätten</a:t>
            </a:r>
          </a:p>
          <a:p>
            <a:endParaRPr lang="de-DE" dirty="0" smtClean="0"/>
          </a:p>
          <a:p>
            <a:r>
              <a:rPr lang="de-DE" dirty="0" smtClean="0"/>
              <a:t>Sündenböcke:</a:t>
            </a:r>
          </a:p>
          <a:p>
            <a:pPr marL="285750" indent="-285750">
              <a:buFont typeface="Arial" pitchFamily="34" charset="0"/>
              <a:buChar char="•"/>
            </a:pPr>
            <a:r>
              <a:rPr lang="de-DE" dirty="0" smtClean="0"/>
              <a:t>verantwortlich für </a:t>
            </a:r>
            <a:r>
              <a:rPr lang="de-DE" dirty="0"/>
              <a:t>Naturkatastrophen, Hungersnöte </a:t>
            </a:r>
            <a:endParaRPr lang="de-DE" dirty="0" smtClean="0"/>
          </a:p>
          <a:p>
            <a:pPr marL="285750" indent="-285750">
              <a:buFont typeface="Arial" pitchFamily="34" charset="0"/>
              <a:buChar char="•"/>
            </a:pPr>
            <a:r>
              <a:rPr lang="de-DE" dirty="0" smtClean="0"/>
              <a:t>und </a:t>
            </a:r>
            <a:r>
              <a:rPr lang="de-DE" dirty="0"/>
              <a:t>Seuchen </a:t>
            </a:r>
            <a:endParaRPr lang="de-DE" dirty="0" smtClean="0"/>
          </a:p>
          <a:p>
            <a:pPr marL="285750" indent="-285750">
              <a:buFont typeface="Arial" pitchFamily="34" charset="0"/>
              <a:buChar char="•"/>
            </a:pPr>
            <a:r>
              <a:rPr lang="de-DE" dirty="0" smtClean="0"/>
              <a:t>Verleumdung </a:t>
            </a:r>
            <a:r>
              <a:rPr lang="de-DE" dirty="0"/>
              <a:t>als Mörder kleiner </a:t>
            </a:r>
            <a:r>
              <a:rPr lang="de-DE" dirty="0" smtClean="0"/>
              <a:t>Kinder, </a:t>
            </a:r>
          </a:p>
          <a:p>
            <a:r>
              <a:rPr lang="de-DE" dirty="0" smtClean="0"/>
              <a:t>als </a:t>
            </a:r>
            <a:r>
              <a:rPr lang="de-DE" dirty="0"/>
              <a:t>Hostienschänder und Brunnenvergifter </a:t>
            </a:r>
          </a:p>
          <a:p>
            <a:endParaRPr lang="de-DE" dirty="0" smtClean="0"/>
          </a:p>
          <a:p>
            <a:r>
              <a:rPr lang="de-DE" dirty="0" smtClean="0"/>
              <a:t>1348 </a:t>
            </a:r>
            <a:r>
              <a:rPr lang="de-DE" dirty="0"/>
              <a:t>Pest in Europa:</a:t>
            </a:r>
          </a:p>
          <a:p>
            <a:r>
              <a:rPr lang="de-DE" dirty="0" smtClean="0"/>
              <a:t>Erschien als </a:t>
            </a:r>
            <a:r>
              <a:rPr lang="de-DE" dirty="0"/>
              <a:t>Strafe Gottes </a:t>
            </a:r>
            <a:r>
              <a:rPr lang="de-DE" dirty="0" smtClean="0"/>
              <a:t>dafür,</a:t>
            </a:r>
            <a:endParaRPr lang="de-DE" dirty="0"/>
          </a:p>
          <a:p>
            <a:r>
              <a:rPr lang="de-DE" dirty="0"/>
              <a:t>dass die Christenheit die Juden noch nicht aus ihrer Mitte entfernt habe</a:t>
            </a:r>
          </a:p>
          <a:p>
            <a:endParaRPr lang="de-DE" dirty="0" smtClean="0"/>
          </a:p>
          <a:p>
            <a:r>
              <a:rPr lang="de-DE" dirty="0" smtClean="0"/>
              <a:t>seitdem</a:t>
            </a:r>
            <a:r>
              <a:rPr lang="de-DE" dirty="0"/>
              <a:t>: Juden mussten in gesonderten Stadtteilen, den Ghettos, leben und waren gezwungen, besondere Kleidung zu tragen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625" y="2204864"/>
            <a:ext cx="1349831" cy="243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56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Gründe für die Verfolgung</a:t>
            </a:r>
          </a:p>
        </p:txBody>
      </p:sp>
      <p:sp>
        <p:nvSpPr>
          <p:cNvPr id="3" name="Inhaltsplatzhalter 2"/>
          <p:cNvSpPr>
            <a:spLocks noGrp="1"/>
          </p:cNvSpPr>
          <p:nvPr>
            <p:ph idx="1"/>
          </p:nvPr>
        </p:nvSpPr>
        <p:spPr/>
        <p:txBody>
          <a:bodyPr>
            <a:noAutofit/>
          </a:bodyPr>
          <a:lstStyle/>
          <a:p>
            <a:pPr marL="0" indent="0">
              <a:buNone/>
            </a:pPr>
            <a:r>
              <a:rPr lang="de-DE" sz="2400" dirty="0" smtClean="0"/>
              <a:t>wirtschaftliche Ursachen des Antisemitismus :</a:t>
            </a:r>
          </a:p>
          <a:p>
            <a:endParaRPr lang="de-DE" sz="2400" dirty="0"/>
          </a:p>
          <a:p>
            <a:r>
              <a:rPr lang="de-DE" sz="2400" dirty="0" smtClean="0"/>
              <a:t>viele Berufe waren den Juden verboten worden: keine Landwirtschaft, Handwerk war den Mitgliedern der christlichen Zünfte vorbehalten</a:t>
            </a:r>
          </a:p>
          <a:p>
            <a:r>
              <a:rPr lang="de-DE" sz="2400" dirty="0" smtClean="0"/>
              <a:t>für Juden: Geldgeschäft </a:t>
            </a:r>
            <a:r>
              <a:rPr lang="de-DE" sz="2400" dirty="0"/>
              <a:t>und </a:t>
            </a:r>
            <a:r>
              <a:rPr lang="de-DE" sz="2400" dirty="0" smtClean="0"/>
              <a:t>Kleinhandel</a:t>
            </a:r>
          </a:p>
          <a:p>
            <a:r>
              <a:rPr lang="de-DE" sz="2400" dirty="0" smtClean="0"/>
              <a:t>Christen durften im </a:t>
            </a:r>
            <a:r>
              <a:rPr lang="de-DE" sz="2400" dirty="0"/>
              <a:t>Mittelalter aus religiösen Gründen keine Zinsen nehmen </a:t>
            </a:r>
            <a:endParaRPr lang="de-DE" sz="2400" dirty="0" smtClean="0"/>
          </a:p>
          <a:p>
            <a:pPr marL="0" indent="0">
              <a:buNone/>
            </a:pPr>
            <a:endParaRPr lang="de-DE" sz="2400" dirty="0" smtClean="0"/>
          </a:p>
          <a:p>
            <a:pPr marL="0" indent="0">
              <a:buNone/>
            </a:pPr>
            <a:r>
              <a:rPr lang="de-DE" sz="2400" dirty="0" smtClean="0"/>
              <a:t>Folge: </a:t>
            </a:r>
          </a:p>
          <a:p>
            <a:r>
              <a:rPr lang="de-DE" sz="2400" dirty="0" smtClean="0"/>
              <a:t>Geldgeschäfte waren in jüdischer Hand</a:t>
            </a:r>
            <a:endParaRPr lang="de-DE" sz="2400" dirty="0"/>
          </a:p>
          <a:p>
            <a:r>
              <a:rPr lang="de-DE" sz="2400" dirty="0" smtClean="0"/>
              <a:t>Verschuldung </a:t>
            </a:r>
            <a:r>
              <a:rPr lang="de-DE" sz="2400" dirty="0"/>
              <a:t>der Christen bei Juden </a:t>
            </a:r>
            <a:endParaRPr lang="de-DE" sz="2400" dirty="0" smtClean="0"/>
          </a:p>
          <a:p>
            <a:endParaRPr lang="de-DE" sz="2400" dirty="0"/>
          </a:p>
          <a:p>
            <a:endParaRPr lang="de-DE" sz="2400" dirty="0" smtClean="0"/>
          </a:p>
          <a:p>
            <a:endParaRPr lang="de-DE" sz="2400" dirty="0"/>
          </a:p>
          <a:p>
            <a:endParaRPr lang="de-DE"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3" y="4509120"/>
            <a:ext cx="2180535" cy="150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96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a:normAutofit fontScale="90000"/>
          </a:bodyPr>
          <a:lstStyle/>
          <a:p>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Protestantischer Antisemitismus</a:t>
            </a:r>
            <a:r>
              <a:rPr lang="de-DE" dirty="0"/>
              <a:t/>
            </a:r>
            <a:br>
              <a:rPr lang="de-DE" dirty="0"/>
            </a:br>
            <a:endParaRPr lang="de-DE" dirty="0"/>
          </a:p>
        </p:txBody>
      </p:sp>
      <p:sp>
        <p:nvSpPr>
          <p:cNvPr id="3" name="Inhaltsplatzhalter 2"/>
          <p:cNvSpPr>
            <a:spLocks noGrp="1"/>
          </p:cNvSpPr>
          <p:nvPr>
            <p:ph idx="1"/>
          </p:nvPr>
        </p:nvSpPr>
        <p:spPr/>
        <p:txBody>
          <a:bodyPr>
            <a:normAutofit/>
          </a:bodyPr>
          <a:lstStyle/>
          <a:p>
            <a:pPr marL="0" indent="0">
              <a:buNone/>
            </a:pPr>
            <a:r>
              <a:rPr lang="de-DE" sz="2400" dirty="0" smtClean="0"/>
              <a:t>1543</a:t>
            </a:r>
            <a:r>
              <a:rPr lang="de-DE" sz="2400" dirty="0"/>
              <a:t>, Luther:  Schrift mit dem Titel "Von den Juden und ihren </a:t>
            </a:r>
            <a:r>
              <a:rPr lang="de-DE" sz="2400" dirty="0" smtClean="0"/>
              <a:t>Lügen“</a:t>
            </a:r>
          </a:p>
          <a:p>
            <a:pPr marL="0" indent="0">
              <a:buNone/>
            </a:pPr>
            <a:endParaRPr lang="de-DE" sz="2400" dirty="0"/>
          </a:p>
          <a:p>
            <a:pPr marL="0" indent="0">
              <a:buNone/>
            </a:pPr>
            <a:r>
              <a:rPr lang="de-DE" sz="2400" dirty="0" smtClean="0"/>
              <a:t>Forderung:</a:t>
            </a:r>
          </a:p>
          <a:p>
            <a:r>
              <a:rPr lang="de-DE" sz="2400" dirty="0" smtClean="0"/>
              <a:t>die </a:t>
            </a:r>
            <a:r>
              <a:rPr lang="de-DE" sz="2400" dirty="0"/>
              <a:t>Synagogen </a:t>
            </a:r>
            <a:r>
              <a:rPr lang="de-DE" sz="2400" dirty="0" smtClean="0"/>
              <a:t>abzubrennen</a:t>
            </a:r>
          </a:p>
          <a:p>
            <a:r>
              <a:rPr lang="de-DE" sz="2400" dirty="0" smtClean="0"/>
              <a:t>die </a:t>
            </a:r>
            <a:r>
              <a:rPr lang="de-DE" sz="2400" dirty="0"/>
              <a:t>Wohnungen </a:t>
            </a:r>
            <a:r>
              <a:rPr lang="de-DE" sz="2400" dirty="0" smtClean="0"/>
              <a:t>der Juden </a:t>
            </a:r>
            <a:r>
              <a:rPr lang="de-DE" sz="2400" dirty="0"/>
              <a:t>zu </a:t>
            </a:r>
            <a:r>
              <a:rPr lang="de-DE" sz="2400" dirty="0" smtClean="0"/>
              <a:t>zerstören</a:t>
            </a:r>
          </a:p>
          <a:p>
            <a:r>
              <a:rPr lang="de-DE" sz="2400" dirty="0" smtClean="0"/>
              <a:t>den </a:t>
            </a:r>
            <a:r>
              <a:rPr lang="de-DE" sz="2400" dirty="0"/>
              <a:t>Rabbinern das Lehren zu </a:t>
            </a:r>
            <a:r>
              <a:rPr lang="de-DE" sz="2400" dirty="0" smtClean="0"/>
              <a:t>verbieten</a:t>
            </a:r>
          </a:p>
          <a:p>
            <a:r>
              <a:rPr lang="de-DE" sz="2400" dirty="0" smtClean="0"/>
              <a:t>den </a:t>
            </a:r>
            <a:r>
              <a:rPr lang="de-DE" sz="2400" dirty="0"/>
              <a:t>Juden auf </a:t>
            </a:r>
            <a:r>
              <a:rPr lang="de-DE" sz="2400" dirty="0" smtClean="0"/>
              <a:t>jede erdenkliche </a:t>
            </a:r>
            <a:r>
              <a:rPr lang="de-DE" sz="2400" dirty="0"/>
              <a:t>Weise </a:t>
            </a:r>
            <a:r>
              <a:rPr lang="de-DE" sz="2400" dirty="0" smtClean="0"/>
              <a:t>das</a:t>
            </a:r>
          </a:p>
          <a:p>
            <a:pPr marL="0" indent="0">
              <a:buNone/>
            </a:pPr>
            <a:r>
              <a:rPr lang="de-DE" sz="2400" dirty="0"/>
              <a:t> </a:t>
            </a:r>
            <a:r>
              <a:rPr lang="de-DE" sz="2400" dirty="0" smtClean="0"/>
              <a:t>   </a:t>
            </a:r>
            <a:r>
              <a:rPr lang="de-DE" sz="2400" dirty="0"/>
              <a:t>Leben schwer zu machen</a:t>
            </a:r>
          </a:p>
          <a:p>
            <a:pPr marL="0" indent="0">
              <a:buNone/>
            </a:pPr>
            <a:endParaRPr lang="de-DE" sz="2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057" y="2492896"/>
            <a:ext cx="2016224" cy="294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833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ebe">
  <a:themeElements>
    <a:clrScheme name="Nereu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hoeb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hoeb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1391</Words>
  <Application>Microsoft Office PowerPoint</Application>
  <PresentationFormat>Bildschirmpräsentation (4:3)</PresentationFormat>
  <Paragraphs>223</Paragraphs>
  <Slides>27</Slides>
  <Notes>0</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Phoebe</vt:lpstr>
      <vt:lpstr>Antisemitismus und Rassismus</vt:lpstr>
      <vt:lpstr>Rassismus</vt:lpstr>
      <vt:lpstr>Antisemitismus</vt:lpstr>
      <vt:lpstr>Geschichte der „Diaspora“</vt:lpstr>
      <vt:lpstr>Das Exil</vt:lpstr>
      <vt:lpstr>Historische Verfolgung </vt:lpstr>
      <vt:lpstr>Gründe für die Verfolgung</vt:lpstr>
      <vt:lpstr>Gründe für die Verfolgung</vt:lpstr>
      <vt:lpstr>    Protestantischer Antisemitismus </vt:lpstr>
      <vt:lpstr>Antisemitismus der Neuzeit</vt:lpstr>
      <vt:lpstr>"Protokolle der Weisen von Zion"</vt:lpstr>
      <vt:lpstr>PowerPoint-Präsentation</vt:lpstr>
      <vt:lpstr>Antisemitismus im Nationalsozialismus</vt:lpstr>
      <vt:lpstr>   sozialer und intellektueller Neid </vt:lpstr>
      <vt:lpstr>"Rassenreinheit“</vt:lpstr>
      <vt:lpstr>Ausgrenzung</vt:lpstr>
      <vt:lpstr>Ausgrenzung</vt:lpstr>
      <vt:lpstr>Fluchtwelle</vt:lpstr>
      <vt:lpstr>Verfolgung</vt:lpstr>
      <vt:lpstr>Zeitzeugen</vt:lpstr>
      <vt:lpstr>Die Opfer des Antisemitismus</vt:lpstr>
      <vt:lpstr>Antisemitismus und Mord</vt:lpstr>
      <vt:lpstr>Berühmte Juden </vt:lpstr>
      <vt:lpstr>   Antisemitismus heute</vt:lpstr>
      <vt:lpstr>Antisemitismus heute</vt:lpstr>
      <vt:lpstr>Quellen</vt:lpstr>
      <vt:lpstr>PowerPoint-Präsentation</vt:lpstr>
    </vt:vector>
  </TitlesOfParts>
  <Company>NWB Verlag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Stationen der Judenverfolgung</dc:title>
  <dc:creator>NWB</dc:creator>
  <cp:lastModifiedBy>Nicole</cp:lastModifiedBy>
  <cp:revision>60</cp:revision>
  <dcterms:created xsi:type="dcterms:W3CDTF">2010-09-26T09:20:14Z</dcterms:created>
  <dcterms:modified xsi:type="dcterms:W3CDTF">2016-02-11T18:20:17Z</dcterms:modified>
</cp:coreProperties>
</file>