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61" r:id="rId2"/>
    <p:sldId id="257" r:id="rId3"/>
    <p:sldId id="258" r:id="rId4"/>
    <p:sldId id="259" r:id="rId5"/>
    <p:sldId id="260" r:id="rId6"/>
    <p:sldId id="262" r:id="rId7"/>
    <p:sldId id="263" r:id="rId8"/>
    <p:sldId id="268" r:id="rId9"/>
    <p:sldId id="264" r:id="rId10"/>
    <p:sldId id="267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C40D3-0D27-4C4F-BB0A-49EF6E22FCA4}" type="datetimeFigureOut">
              <a:rPr lang="de-DE" smtClean="0"/>
              <a:t>04.03.2021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EE3AF-7E94-47C1-9A3D-1507DE565B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805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Refrain ab 1:18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EE3AF-7E94-47C1-9A3D-1507DE565B6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3983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DD28B143-35C6-43C5-802D-4416B4DF15D1}" type="datetimeFigureOut">
              <a:rPr lang="de-DE" smtClean="0"/>
              <a:t>04.03.2021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45720" tIns="45720" rIns="45720" bIns="45720" rtlCol="0" anchor="ctr">
            <a:normAutofit/>
          </a:bodyPr>
          <a:lstStyle>
            <a:lvl1pPr>
              <a:defRPr lang="en-US"/>
            </a:lvl1pPr>
          </a:lstStyle>
          <a:p>
            <a:fld id="{BD438BF9-AD23-4804-9C8D-2DEADEF3C805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69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B143-35C6-43C5-802D-4416B4DF15D1}" type="datetimeFigureOut">
              <a:rPr lang="de-DE" smtClean="0"/>
              <a:t>04.03.2021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8BF9-AD23-4804-9C8D-2DEADEF3C8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106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B143-35C6-43C5-802D-4416B4DF15D1}" type="datetimeFigureOut">
              <a:rPr lang="de-DE" smtClean="0"/>
              <a:t>04.03.2021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8BF9-AD23-4804-9C8D-2DEADEF3C8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440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B143-35C6-43C5-802D-4416B4DF15D1}" type="datetimeFigureOut">
              <a:rPr lang="de-DE" smtClean="0"/>
              <a:t>04.03.2021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8BF9-AD23-4804-9C8D-2DEADEF3C8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228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B143-35C6-43C5-802D-4416B4DF15D1}" type="datetimeFigureOut">
              <a:rPr lang="de-DE" smtClean="0"/>
              <a:t>04.03.2021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8BF9-AD23-4804-9C8D-2DEADEF3C805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0050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B143-35C6-43C5-802D-4416B4DF15D1}" type="datetimeFigureOut">
              <a:rPr lang="de-DE" smtClean="0"/>
              <a:t>04.03.2021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8BF9-AD23-4804-9C8D-2DEADEF3C8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442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26480" y="1717879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lang="en-US" sz="2000" b="0" kern="1200" spc="10" baseline="0" dirty="0">
                <a:solidFill>
                  <a:schemeClr val="tx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B143-35C6-43C5-802D-4416B4DF15D1}" type="datetimeFigureOut">
              <a:rPr lang="de-DE" smtClean="0"/>
              <a:t>04.03.2021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8BF9-AD23-4804-9C8D-2DEADEF3C8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369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B143-35C6-43C5-802D-4416B4DF15D1}" type="datetimeFigureOut">
              <a:rPr lang="de-DE" smtClean="0"/>
              <a:t>04.03.2021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8BF9-AD23-4804-9C8D-2DEADEF3C8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6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B143-35C6-43C5-802D-4416B4DF15D1}" type="datetimeFigureOut">
              <a:rPr lang="de-DE" smtClean="0"/>
              <a:t>04.03.2021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8BF9-AD23-4804-9C8D-2DEADEF3C8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979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B143-35C6-43C5-802D-4416B4DF15D1}" type="datetimeFigureOut">
              <a:rPr lang="de-DE" smtClean="0"/>
              <a:t>04.03.2021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8BF9-AD23-4804-9C8D-2DEADEF3C8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110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8B143-35C6-43C5-802D-4416B4DF15D1}" type="datetimeFigureOut">
              <a:rPr lang="de-DE" smtClean="0"/>
              <a:t>04.03.2021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8BF9-AD23-4804-9C8D-2DEADEF3C8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53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DD28B143-35C6-43C5-802D-4416B4DF15D1}" type="datetimeFigureOut">
              <a:rPr lang="de-DE" smtClean="0"/>
              <a:t>04.03.2021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969696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rgbClr val="777777"/>
                </a:solidFill>
              </a:defRPr>
            </a:lvl1pPr>
          </a:lstStyle>
          <a:p>
            <a:fld id="{BD438BF9-AD23-4804-9C8D-2DEADEF3C8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7844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IcTP7YWPay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UmAVyowgDV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2157" y="-636815"/>
            <a:ext cx="4926657" cy="3347357"/>
          </a:xfrm>
        </p:spPr>
        <p:txBody>
          <a:bodyPr>
            <a:normAutofit/>
          </a:bodyPr>
          <a:lstStyle/>
          <a:p>
            <a:r>
              <a:rPr lang="de-DE" sz="12000" dirty="0"/>
              <a:t>„1984“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2157" y="6012774"/>
            <a:ext cx="9418320" cy="1691640"/>
          </a:xfrm>
        </p:spPr>
        <p:txBody>
          <a:bodyPr/>
          <a:lstStyle/>
          <a:p>
            <a:r>
              <a:rPr lang="de-DE" dirty="0">
                <a:hlinkClick r:id="rId4"/>
              </a:rPr>
              <a:t>https://www.youtube.com/watch?v=IcTP7YWPayU</a:t>
            </a:r>
            <a:endParaRPr lang="de-DE" dirty="0"/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7373655" y="4627779"/>
            <a:ext cx="46536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a </a:t>
            </a:r>
            <a:r>
              <a:rPr lang="de-DE" sz="2800" dirty="0" err="1"/>
              <a:t>presentation</a:t>
            </a:r>
            <a:r>
              <a:rPr lang="de-DE" sz="2800" dirty="0"/>
              <a:t> </a:t>
            </a:r>
            <a:r>
              <a:rPr lang="de-DE" sz="2800" dirty="0" err="1"/>
              <a:t>by</a:t>
            </a:r>
            <a:r>
              <a:rPr lang="de-DE" sz="2800" dirty="0"/>
              <a:t> Tim Vaughan, Svenja </a:t>
            </a:r>
            <a:r>
              <a:rPr lang="de-DE" sz="2800" dirty="0" err="1"/>
              <a:t>Golnik</a:t>
            </a:r>
            <a:r>
              <a:rPr lang="de-DE" sz="2800" dirty="0"/>
              <a:t> &amp; Markus Schreiter</a:t>
            </a:r>
          </a:p>
        </p:txBody>
      </p:sp>
    </p:spTree>
    <p:extLst>
      <p:ext uri="{BB962C8B-B14F-4D97-AF65-F5344CB8AC3E}">
        <p14:creationId xmlns:p14="http://schemas.microsoft.com/office/powerpoint/2010/main" val="329773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3232" y="0"/>
            <a:ext cx="9692640" cy="1325562"/>
          </a:xfrm>
        </p:spPr>
        <p:txBody>
          <a:bodyPr/>
          <a:lstStyle/>
          <a:p>
            <a:r>
              <a:rPr lang="de-DE" dirty="0"/>
              <a:t>„</a:t>
            </a:r>
            <a:r>
              <a:rPr lang="de-DE" dirty="0" err="1"/>
              <a:t>Newspeak</a:t>
            </a:r>
            <a:r>
              <a:rPr lang="de-DE" dirty="0"/>
              <a:t>“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3232" y="1926771"/>
            <a:ext cx="8595360" cy="4351337"/>
          </a:xfrm>
        </p:spPr>
        <p:txBody>
          <a:bodyPr/>
          <a:lstStyle/>
          <a:p>
            <a:r>
              <a:rPr lang="de-DE" sz="2800" dirty="0" err="1"/>
              <a:t>official</a:t>
            </a:r>
            <a:r>
              <a:rPr lang="de-DE" sz="2800" dirty="0"/>
              <a:t> </a:t>
            </a:r>
            <a:r>
              <a:rPr lang="de-DE" sz="2800" dirty="0" err="1"/>
              <a:t>language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Oceania</a:t>
            </a:r>
            <a:endParaRPr lang="de-DE" sz="2800" dirty="0"/>
          </a:p>
          <a:p>
            <a:r>
              <a:rPr lang="de-DE" sz="2800" dirty="0" err="1"/>
              <a:t>limitation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language</a:t>
            </a:r>
            <a:endParaRPr lang="de-DE" sz="2800" dirty="0"/>
          </a:p>
          <a:p>
            <a:r>
              <a:rPr lang="de-DE" sz="2800" dirty="0" err="1"/>
              <a:t>invention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new</a:t>
            </a:r>
            <a:r>
              <a:rPr lang="de-DE" sz="2800" dirty="0"/>
              <a:t> </a:t>
            </a:r>
            <a:r>
              <a:rPr lang="de-DE" sz="2800" dirty="0" err="1"/>
              <a:t>words</a:t>
            </a:r>
            <a:endParaRPr lang="de-DE" sz="2800" dirty="0"/>
          </a:p>
          <a:p>
            <a:r>
              <a:rPr lang="de-DE" sz="2800" dirty="0" err="1"/>
              <a:t>suspension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freedom</a:t>
            </a:r>
            <a:r>
              <a:rPr lang="de-DE" sz="2800" dirty="0"/>
              <a:t> &amp; </a:t>
            </a:r>
            <a:r>
              <a:rPr lang="de-DE" sz="2800" dirty="0" err="1"/>
              <a:t>thinking</a:t>
            </a:r>
            <a:endParaRPr lang="de-DE" sz="2800" dirty="0"/>
          </a:p>
          <a:p>
            <a:r>
              <a:rPr lang="de-DE" sz="2800" dirty="0" err="1"/>
              <a:t>manipulation</a:t>
            </a:r>
            <a:endParaRPr lang="de-DE" sz="2800" dirty="0"/>
          </a:p>
          <a:p>
            <a:r>
              <a:rPr lang="de-DE" sz="2800" dirty="0" err="1"/>
              <a:t>eliminates</a:t>
            </a:r>
            <a:r>
              <a:rPr lang="de-DE" sz="2800" dirty="0"/>
              <a:t> </a:t>
            </a:r>
            <a:r>
              <a:rPr lang="de-DE" sz="2800" dirty="0" err="1"/>
              <a:t>undesirable</a:t>
            </a:r>
            <a:r>
              <a:rPr lang="de-DE" sz="2800" dirty="0"/>
              <a:t> </a:t>
            </a:r>
            <a:r>
              <a:rPr lang="de-DE" sz="2800" dirty="0" err="1"/>
              <a:t>words</a:t>
            </a:r>
            <a:endParaRPr lang="de-DE" sz="2800" dirty="0"/>
          </a:p>
          <a:p>
            <a:r>
              <a:rPr lang="de-DE" sz="2800" dirty="0" err="1"/>
              <a:t>should</a:t>
            </a:r>
            <a:r>
              <a:rPr lang="de-DE" sz="2800" dirty="0"/>
              <a:t> </a:t>
            </a:r>
            <a:r>
              <a:rPr lang="de-DE" sz="2800" dirty="0" err="1"/>
              <a:t>replace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smtClean="0"/>
              <a:t>original </a:t>
            </a:r>
            <a:r>
              <a:rPr lang="de-DE" sz="2800" dirty="0"/>
              <a:t>English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8586" y="1325562"/>
            <a:ext cx="2922814" cy="436960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213271" y="5695169"/>
            <a:ext cx="3053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„</a:t>
            </a:r>
            <a:r>
              <a:rPr lang="de-DE" dirty="0" err="1"/>
              <a:t>Dictionary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Newspeak</a:t>
            </a:r>
            <a:r>
              <a:rPr lang="de-DE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54810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6072" y="0"/>
            <a:ext cx="9692640" cy="1325562"/>
          </a:xfrm>
        </p:spPr>
        <p:txBody>
          <a:bodyPr/>
          <a:lstStyle/>
          <a:p>
            <a:r>
              <a:rPr lang="de-DE" dirty="0" err="1"/>
              <a:t>Sources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6072" y="1665514"/>
            <a:ext cx="8595360" cy="4351337"/>
          </a:xfrm>
        </p:spPr>
        <p:txBody>
          <a:bodyPr/>
          <a:lstStyle/>
          <a:p>
            <a:r>
              <a:rPr lang="de-DE" dirty="0"/>
              <a:t>https://en.wikipedia.org/wiki/Nineteen_Eighty-Four</a:t>
            </a:r>
          </a:p>
          <a:p>
            <a:r>
              <a:rPr lang="de-DE" dirty="0"/>
              <a:t>https://www.boxcryptor.com/de/blog/post/transparent-citizen-fiction-versus-reality-1984/</a:t>
            </a:r>
          </a:p>
          <a:p>
            <a:r>
              <a:rPr lang="de-DE" dirty="0"/>
              <a:t>https://en.wikipedia.org/wiki/Newspeak</a:t>
            </a:r>
          </a:p>
          <a:p>
            <a:r>
              <a:rPr lang="de-DE" dirty="0"/>
              <a:t>https://de-de.facebook.com/TheProjectorSG/posts/john-hurt-as-winston-smith-in-nineteen-eighty-four-1984-nineteen-eighty-four-is-/2002305286665342/</a:t>
            </a:r>
          </a:p>
          <a:p>
            <a:r>
              <a:rPr lang="de-DE" dirty="0"/>
              <a:t>http://t0.gstatic.com/images?q=tbn:ANd9GcREqAv7AnJS-c8Qh1rrIOJW7516rze3EzJylqEssR4c4jOijPc4_JrGV-UgQJTX</a:t>
            </a:r>
          </a:p>
          <a:p>
            <a:r>
              <a:rPr lang="de-DE" dirty="0"/>
              <a:t>http://rossblogthing.blogspot.com/2015/10/1984-torture-stages.html</a:t>
            </a:r>
          </a:p>
          <a:p>
            <a:r>
              <a:rPr lang="de-DE" dirty="0"/>
              <a:t>https://www.pinterest.de/pin/262545853246992626/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822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/>
              <a:t>Thank</a:t>
            </a:r>
            <a:r>
              <a:rPr lang="de-DE" b="1" dirty="0"/>
              <a:t> </a:t>
            </a:r>
            <a:r>
              <a:rPr lang="de-DE" b="1" dirty="0" err="1"/>
              <a:t>you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/>
              <a:t>your</a:t>
            </a:r>
            <a:r>
              <a:rPr lang="de-DE" b="1" dirty="0"/>
              <a:t> </a:t>
            </a:r>
            <a:r>
              <a:rPr lang="de-DE" b="1" dirty="0" err="1"/>
              <a:t>attention</a:t>
            </a:r>
            <a:r>
              <a:rPr lang="de-DE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9701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2342" y="0"/>
            <a:ext cx="9692640" cy="1325562"/>
          </a:xfrm>
        </p:spPr>
        <p:txBody>
          <a:bodyPr/>
          <a:lstStyle/>
          <a:p>
            <a:r>
              <a:rPr lang="de-DE" dirty="0"/>
              <a:t>Content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2342" y="1690394"/>
            <a:ext cx="8595360" cy="4351337"/>
          </a:xfrm>
        </p:spPr>
        <p:txBody>
          <a:bodyPr>
            <a:normAutofit fontScale="85000" lnSpcReduction="20000"/>
          </a:bodyPr>
          <a:lstStyle/>
          <a:p>
            <a:r>
              <a:rPr lang="de-DE" sz="2800" dirty="0" err="1"/>
              <a:t>About</a:t>
            </a:r>
            <a:r>
              <a:rPr lang="de-DE" sz="2800" dirty="0"/>
              <a:t> „1984“</a:t>
            </a:r>
          </a:p>
          <a:p>
            <a:r>
              <a:rPr lang="de-DE" sz="2800" dirty="0" err="1"/>
              <a:t>About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author</a:t>
            </a:r>
            <a:endParaRPr lang="de-DE" sz="2800" dirty="0"/>
          </a:p>
          <a:p>
            <a:r>
              <a:rPr lang="de-DE" sz="2800" dirty="0" err="1"/>
              <a:t>Important</a:t>
            </a:r>
            <a:r>
              <a:rPr lang="de-DE" sz="2800" dirty="0"/>
              <a:t> </a:t>
            </a:r>
            <a:r>
              <a:rPr lang="de-DE" sz="2800" dirty="0" err="1"/>
              <a:t>characters</a:t>
            </a:r>
            <a:endParaRPr lang="de-DE" sz="2800" dirty="0"/>
          </a:p>
          <a:p>
            <a:r>
              <a:rPr lang="de-DE" sz="2800" dirty="0"/>
              <a:t>Storyline (</a:t>
            </a:r>
            <a:r>
              <a:rPr lang="de-DE" sz="2800" dirty="0" err="1"/>
              <a:t>part</a:t>
            </a:r>
            <a:r>
              <a:rPr lang="de-DE" sz="2800" dirty="0"/>
              <a:t> I)</a:t>
            </a:r>
          </a:p>
          <a:p>
            <a:r>
              <a:rPr lang="de-DE" sz="2800" dirty="0"/>
              <a:t>Storyline (</a:t>
            </a:r>
            <a:r>
              <a:rPr lang="de-DE" sz="2800" dirty="0" err="1"/>
              <a:t>part</a:t>
            </a:r>
            <a:r>
              <a:rPr lang="de-DE" sz="2800" dirty="0"/>
              <a:t> II+III)</a:t>
            </a:r>
          </a:p>
          <a:p>
            <a:r>
              <a:rPr lang="de-DE" sz="2800" dirty="0"/>
              <a:t>O‘Brien </a:t>
            </a:r>
            <a:r>
              <a:rPr lang="de-DE" sz="2800" dirty="0" err="1"/>
              <a:t>tortures</a:t>
            </a:r>
            <a:r>
              <a:rPr lang="de-DE" sz="2800" dirty="0"/>
              <a:t> Winston (</a:t>
            </a:r>
            <a:r>
              <a:rPr lang="de-DE" sz="2800" dirty="0" err="1"/>
              <a:t>movie</a:t>
            </a:r>
            <a:r>
              <a:rPr lang="de-DE" sz="2800" dirty="0"/>
              <a:t> </a:t>
            </a:r>
            <a:r>
              <a:rPr lang="de-DE" sz="2800" dirty="0" err="1"/>
              <a:t>scene</a:t>
            </a:r>
            <a:r>
              <a:rPr lang="de-DE" sz="2800" dirty="0"/>
              <a:t>)</a:t>
            </a:r>
          </a:p>
          <a:p>
            <a:r>
              <a:rPr lang="de-DE" sz="2800" dirty="0"/>
              <a:t>„The Big Brother“</a:t>
            </a:r>
          </a:p>
          <a:p>
            <a:r>
              <a:rPr lang="de-DE" sz="2800" dirty="0"/>
              <a:t>„</a:t>
            </a:r>
            <a:r>
              <a:rPr lang="de-DE" sz="2800" dirty="0" err="1"/>
              <a:t>Newspeak</a:t>
            </a:r>
            <a:r>
              <a:rPr lang="de-DE" sz="2800" dirty="0"/>
              <a:t>“</a:t>
            </a:r>
          </a:p>
          <a:p>
            <a:r>
              <a:rPr lang="de-DE" sz="2800" dirty="0" err="1"/>
              <a:t>Sources</a:t>
            </a:r>
            <a:endParaRPr lang="de-DE" sz="2800" dirty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799" y="816269"/>
            <a:ext cx="3573899" cy="531726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204667" y="6133535"/>
            <a:ext cx="2695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Book </a:t>
            </a:r>
            <a:r>
              <a:rPr lang="de-DE" dirty="0" err="1"/>
              <a:t>cover</a:t>
            </a:r>
            <a:r>
              <a:rPr lang="de-DE" dirty="0"/>
              <a:t> “1984“</a:t>
            </a:r>
          </a:p>
        </p:txBody>
      </p:sp>
    </p:spTree>
    <p:extLst>
      <p:ext uri="{BB962C8B-B14F-4D97-AF65-F5344CB8AC3E}">
        <p14:creationId xmlns:p14="http://schemas.microsoft.com/office/powerpoint/2010/main" val="316047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5929" y="16329"/>
            <a:ext cx="9692640" cy="1325562"/>
          </a:xfrm>
        </p:spPr>
        <p:txBody>
          <a:bodyPr/>
          <a:lstStyle/>
          <a:p>
            <a:r>
              <a:rPr lang="de-DE" dirty="0" err="1"/>
              <a:t>About</a:t>
            </a:r>
            <a:r>
              <a:rPr lang="de-DE" dirty="0"/>
              <a:t> „1984“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35300" y="1698171"/>
            <a:ext cx="8595360" cy="4351337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50000"/>
              </a:lnSpc>
            </a:pPr>
            <a:r>
              <a:rPr lang="de-DE" sz="3000" dirty="0" err="1"/>
              <a:t>dystopic</a:t>
            </a:r>
            <a:r>
              <a:rPr lang="de-DE" sz="3000" dirty="0"/>
              <a:t> </a:t>
            </a:r>
            <a:r>
              <a:rPr lang="de-DE" sz="3000" dirty="0" err="1"/>
              <a:t>social</a:t>
            </a:r>
            <a:r>
              <a:rPr lang="de-DE" sz="3000" dirty="0"/>
              <a:t> </a:t>
            </a:r>
            <a:r>
              <a:rPr lang="de-DE" sz="3000" dirty="0" err="1"/>
              <a:t>science</a:t>
            </a:r>
            <a:r>
              <a:rPr lang="de-DE" sz="3000" dirty="0"/>
              <a:t> </a:t>
            </a:r>
            <a:r>
              <a:rPr lang="de-DE" sz="3000" dirty="0" err="1"/>
              <a:t>fiction-novel</a:t>
            </a:r>
            <a:endParaRPr lang="de-DE" sz="3000" dirty="0"/>
          </a:p>
          <a:p>
            <a:pPr marL="457200" indent="-457200">
              <a:lnSpc>
                <a:spcPct val="150000"/>
              </a:lnSpc>
            </a:pPr>
            <a:r>
              <a:rPr lang="de-DE" sz="3000" dirty="0" err="1"/>
              <a:t>author</a:t>
            </a:r>
            <a:r>
              <a:rPr lang="de-DE" sz="3000" dirty="0"/>
              <a:t>: George Orwell </a:t>
            </a:r>
          </a:p>
          <a:p>
            <a:pPr marL="457200" indent="-457200">
              <a:lnSpc>
                <a:spcPct val="150000"/>
              </a:lnSpc>
            </a:pPr>
            <a:r>
              <a:rPr lang="de-DE" sz="3000" dirty="0" err="1"/>
              <a:t>year</a:t>
            </a:r>
            <a:r>
              <a:rPr lang="de-DE" sz="3000" dirty="0"/>
              <a:t> </a:t>
            </a:r>
            <a:r>
              <a:rPr lang="de-DE" sz="3000" dirty="0" err="1"/>
              <a:t>of</a:t>
            </a:r>
            <a:r>
              <a:rPr lang="de-DE" sz="3000" dirty="0"/>
              <a:t> </a:t>
            </a:r>
            <a:r>
              <a:rPr lang="de-DE" sz="3000" dirty="0" err="1"/>
              <a:t>appearance</a:t>
            </a:r>
            <a:r>
              <a:rPr lang="de-DE" sz="3000" dirty="0"/>
              <a:t>: 1949</a:t>
            </a:r>
          </a:p>
          <a:p>
            <a:pPr marL="457200" indent="-457200">
              <a:lnSpc>
                <a:spcPct val="150000"/>
              </a:lnSpc>
            </a:pPr>
            <a:r>
              <a:rPr lang="de-DE" sz="3000" dirty="0" err="1"/>
              <a:t>place</a:t>
            </a:r>
            <a:r>
              <a:rPr lang="de-DE" sz="3000" dirty="0"/>
              <a:t> </a:t>
            </a:r>
            <a:r>
              <a:rPr lang="de-DE" sz="3000" dirty="0" err="1"/>
              <a:t>of</a:t>
            </a:r>
            <a:r>
              <a:rPr lang="de-DE" sz="3000" dirty="0"/>
              <a:t> </a:t>
            </a:r>
            <a:r>
              <a:rPr lang="de-DE" sz="3000" dirty="0" err="1"/>
              <a:t>appearance</a:t>
            </a:r>
            <a:r>
              <a:rPr lang="de-DE" sz="3000" dirty="0"/>
              <a:t>: Great </a:t>
            </a:r>
            <a:r>
              <a:rPr lang="de-DE" sz="3000" dirty="0" err="1"/>
              <a:t>Britain</a:t>
            </a:r>
            <a:endParaRPr lang="de-DE" sz="3000" dirty="0"/>
          </a:p>
          <a:p>
            <a:pPr marL="457200" indent="-457200">
              <a:lnSpc>
                <a:spcPct val="150000"/>
              </a:lnSpc>
            </a:pPr>
            <a:r>
              <a:rPr lang="de-DE" sz="3000" dirty="0" err="1"/>
              <a:t>is</a:t>
            </a:r>
            <a:r>
              <a:rPr lang="de-DE" sz="3000" dirty="0"/>
              <a:t> </a:t>
            </a:r>
            <a:r>
              <a:rPr lang="de-DE" sz="3000" dirty="0" err="1"/>
              <a:t>about</a:t>
            </a:r>
            <a:r>
              <a:rPr lang="de-DE" sz="3000" dirty="0"/>
              <a:t> </a:t>
            </a:r>
            <a:r>
              <a:rPr lang="de-DE" sz="3000" dirty="0" smtClean="0"/>
              <a:t>a </a:t>
            </a:r>
            <a:r>
              <a:rPr lang="de-DE" sz="3000" dirty="0" err="1" smtClean="0"/>
              <a:t>totalitarian</a:t>
            </a:r>
            <a:r>
              <a:rPr lang="de-DE" sz="3000" dirty="0" smtClean="0"/>
              <a:t> </a:t>
            </a:r>
            <a:r>
              <a:rPr lang="de-DE" sz="3000" dirty="0" err="1"/>
              <a:t>police</a:t>
            </a:r>
            <a:r>
              <a:rPr lang="de-DE" sz="3000" dirty="0"/>
              <a:t> </a:t>
            </a:r>
            <a:r>
              <a:rPr lang="de-DE" sz="3000" dirty="0" err="1"/>
              <a:t>state</a:t>
            </a:r>
            <a:r>
              <a:rPr lang="de-DE" sz="3000" dirty="0"/>
              <a:t> in 1984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690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3232" y="0"/>
            <a:ext cx="9692640" cy="1325562"/>
          </a:xfrm>
        </p:spPr>
        <p:txBody>
          <a:bodyPr/>
          <a:lstStyle/>
          <a:p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author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3232" y="1833902"/>
            <a:ext cx="8595360" cy="43513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2800" dirty="0"/>
              <a:t>Eric Blair (</a:t>
            </a:r>
            <a:r>
              <a:rPr lang="de-DE" sz="2800" dirty="0" err="1"/>
              <a:t>pen</a:t>
            </a:r>
            <a:r>
              <a:rPr lang="de-DE" sz="2800" dirty="0"/>
              <a:t> </a:t>
            </a:r>
            <a:r>
              <a:rPr lang="de-DE" sz="2800" dirty="0" err="1"/>
              <a:t>name</a:t>
            </a:r>
            <a:r>
              <a:rPr lang="de-DE" sz="2800" dirty="0"/>
              <a:t>: George Orwell)</a:t>
            </a:r>
          </a:p>
          <a:p>
            <a:pPr>
              <a:lnSpc>
                <a:spcPct val="150000"/>
              </a:lnSpc>
            </a:pPr>
            <a:r>
              <a:rPr lang="de-DE" sz="2800" dirty="0"/>
              <a:t>was </a:t>
            </a:r>
            <a:r>
              <a:rPr lang="de-DE" sz="2800" dirty="0" err="1"/>
              <a:t>born</a:t>
            </a:r>
            <a:r>
              <a:rPr lang="de-DE" sz="2800" dirty="0"/>
              <a:t> on </a:t>
            </a:r>
            <a:r>
              <a:rPr lang="de-DE" sz="2800" dirty="0" err="1"/>
              <a:t>the</a:t>
            </a:r>
            <a:r>
              <a:rPr lang="de-DE" sz="2800" dirty="0"/>
              <a:t> 25th June 1903 in </a:t>
            </a:r>
            <a:r>
              <a:rPr lang="de-DE" sz="2800" dirty="0" err="1"/>
              <a:t>India</a:t>
            </a:r>
            <a:endParaRPr lang="de-DE" sz="2800" dirty="0"/>
          </a:p>
          <a:p>
            <a:pPr>
              <a:lnSpc>
                <a:spcPct val="150000"/>
              </a:lnSpc>
            </a:pPr>
            <a:r>
              <a:rPr lang="de-DE" sz="2800" dirty="0" err="1"/>
              <a:t>education</a:t>
            </a:r>
            <a:r>
              <a:rPr lang="de-DE" sz="2800" dirty="0"/>
              <a:t> in Eton</a:t>
            </a:r>
          </a:p>
          <a:p>
            <a:pPr>
              <a:lnSpc>
                <a:spcPct val="150000"/>
              </a:lnSpc>
            </a:pPr>
            <a:r>
              <a:rPr lang="de-DE" sz="2800" dirty="0" err="1"/>
              <a:t>died</a:t>
            </a:r>
            <a:r>
              <a:rPr lang="de-DE" sz="2800" dirty="0"/>
              <a:t> on </a:t>
            </a:r>
            <a:r>
              <a:rPr lang="de-DE" sz="2800" dirty="0" err="1"/>
              <a:t>the</a:t>
            </a:r>
            <a:r>
              <a:rPr lang="de-DE" sz="2800" dirty="0"/>
              <a:t> 21st </a:t>
            </a:r>
            <a:r>
              <a:rPr lang="de-DE" sz="2800" dirty="0" err="1"/>
              <a:t>January</a:t>
            </a:r>
            <a:r>
              <a:rPr lang="de-DE" sz="2800" dirty="0"/>
              <a:t> 1950</a:t>
            </a:r>
          </a:p>
          <a:p>
            <a:endParaRPr lang="de-DE" sz="2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1898" y="1325562"/>
            <a:ext cx="2670798" cy="361281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561898" y="4938372"/>
            <a:ext cx="3162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Picture </a:t>
            </a:r>
            <a:r>
              <a:rPr lang="de-DE" dirty="0" err="1"/>
              <a:t>of</a:t>
            </a:r>
            <a:r>
              <a:rPr lang="de-DE" dirty="0"/>
              <a:t> George Orwell</a:t>
            </a:r>
          </a:p>
        </p:txBody>
      </p:sp>
    </p:spTree>
    <p:extLst>
      <p:ext uri="{BB962C8B-B14F-4D97-AF65-F5344CB8AC3E}">
        <p14:creationId xmlns:p14="http://schemas.microsoft.com/office/powerpoint/2010/main" val="138150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8344" y="53077"/>
            <a:ext cx="9692640" cy="1325562"/>
          </a:xfrm>
        </p:spPr>
        <p:txBody>
          <a:bodyPr/>
          <a:lstStyle/>
          <a:p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characters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5443" y="1780628"/>
            <a:ext cx="7168695" cy="4351337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50000"/>
              </a:lnSpc>
            </a:pPr>
            <a:r>
              <a:rPr lang="de-DE" sz="2800" dirty="0"/>
              <a:t>Winston Smith -&gt; </a:t>
            </a:r>
            <a:r>
              <a:rPr lang="de-DE" sz="2800" dirty="0" err="1"/>
              <a:t>protagonist</a:t>
            </a:r>
            <a:endParaRPr lang="de-DE" sz="2800" dirty="0"/>
          </a:p>
          <a:p>
            <a:pPr marL="457200" indent="-457200">
              <a:lnSpc>
                <a:spcPct val="150000"/>
              </a:lnSpc>
            </a:pPr>
            <a:r>
              <a:rPr lang="de-DE" sz="2800" dirty="0"/>
              <a:t>O‘Brien -&gt; </a:t>
            </a:r>
            <a:r>
              <a:rPr lang="de-DE" sz="2800" dirty="0" err="1"/>
              <a:t>antagonist</a:t>
            </a:r>
            <a:r>
              <a:rPr lang="de-DE" sz="2800" dirty="0"/>
              <a:t> (</a:t>
            </a:r>
            <a:r>
              <a:rPr lang="de-DE" sz="2800" dirty="0" err="1"/>
              <a:t>traitor</a:t>
            </a:r>
            <a:r>
              <a:rPr lang="de-DE" sz="2800" dirty="0"/>
              <a:t>, </a:t>
            </a:r>
            <a:r>
              <a:rPr lang="de-DE" sz="2800" dirty="0" err="1"/>
              <a:t>member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“</a:t>
            </a:r>
            <a:r>
              <a:rPr lang="de-DE" sz="2800" dirty="0" err="1"/>
              <a:t>thought</a:t>
            </a:r>
            <a:r>
              <a:rPr lang="de-DE" sz="2800" dirty="0"/>
              <a:t> </a:t>
            </a:r>
            <a:r>
              <a:rPr lang="de-DE" sz="2800" dirty="0" err="1"/>
              <a:t>police</a:t>
            </a:r>
            <a:r>
              <a:rPr lang="de-DE" sz="2800" dirty="0"/>
              <a:t>“)</a:t>
            </a:r>
          </a:p>
          <a:p>
            <a:pPr marL="457200" indent="-457200">
              <a:lnSpc>
                <a:spcPct val="150000"/>
              </a:lnSpc>
            </a:pPr>
            <a:r>
              <a:rPr lang="de-DE" sz="2800" dirty="0"/>
              <a:t>Julia -&gt; </a:t>
            </a:r>
            <a:r>
              <a:rPr lang="de-DE" sz="2800" dirty="0" err="1"/>
              <a:t>Winston‘s</a:t>
            </a:r>
            <a:r>
              <a:rPr lang="de-DE" sz="2800" dirty="0"/>
              <a:t> </a:t>
            </a:r>
            <a:r>
              <a:rPr lang="de-DE" sz="2800" dirty="0" err="1"/>
              <a:t>girlfriend</a:t>
            </a:r>
            <a:r>
              <a:rPr lang="de-DE" sz="2800" dirty="0"/>
              <a:t> (</a:t>
            </a:r>
            <a:r>
              <a:rPr lang="de-DE" sz="2800" dirty="0" err="1"/>
              <a:t>rebel</a:t>
            </a:r>
            <a:r>
              <a:rPr lang="de-DE" sz="2800" dirty="0"/>
              <a:t> </a:t>
            </a:r>
            <a:r>
              <a:rPr lang="de-DE" sz="2800" dirty="0" err="1"/>
              <a:t>against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system</a:t>
            </a:r>
            <a:r>
              <a:rPr lang="de-DE" sz="2800" dirty="0"/>
              <a:t>)</a:t>
            </a:r>
          </a:p>
          <a:p>
            <a:pPr marL="457200" indent="-457200">
              <a:lnSpc>
                <a:spcPct val="150000"/>
              </a:lnSpc>
            </a:pPr>
            <a:r>
              <a:rPr lang="de-DE" sz="2800" dirty="0"/>
              <a:t>„The Big Brother“ -&gt; </a:t>
            </a:r>
            <a:r>
              <a:rPr lang="de-DE" sz="2800" dirty="0" err="1"/>
              <a:t>leader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state</a:t>
            </a:r>
            <a:r>
              <a:rPr lang="de-DE" sz="2800" dirty="0"/>
              <a:t>-party (</a:t>
            </a:r>
            <a:r>
              <a:rPr lang="de-DE" sz="2800" dirty="0" err="1"/>
              <a:t>dictator</a:t>
            </a:r>
            <a:r>
              <a:rPr lang="de-DE" sz="2800" dirty="0"/>
              <a:t>)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189" y="1028541"/>
            <a:ext cx="3426249" cy="235326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877189" y="3381801"/>
            <a:ext cx="3424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John Hurt </a:t>
            </a:r>
            <a:r>
              <a:rPr lang="de-DE" dirty="0" err="1"/>
              <a:t>as</a:t>
            </a:r>
            <a:r>
              <a:rPr lang="de-DE" dirty="0"/>
              <a:t> Winston Smith</a:t>
            </a:r>
          </a:p>
        </p:txBody>
      </p:sp>
    </p:spTree>
    <p:extLst>
      <p:ext uri="{BB962C8B-B14F-4D97-AF65-F5344CB8AC3E}">
        <p14:creationId xmlns:p14="http://schemas.microsoft.com/office/powerpoint/2010/main" val="70626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7443" y="0"/>
            <a:ext cx="9692640" cy="1325562"/>
          </a:xfrm>
        </p:spPr>
        <p:txBody>
          <a:bodyPr/>
          <a:lstStyle/>
          <a:p>
            <a:r>
              <a:rPr lang="de-DE" dirty="0" err="1"/>
              <a:t>Storyline</a:t>
            </a:r>
            <a:r>
              <a:rPr lang="de-DE" dirty="0"/>
              <a:t> (</a:t>
            </a:r>
            <a:r>
              <a:rPr lang="de-DE" dirty="0" err="1"/>
              <a:t>part</a:t>
            </a:r>
            <a:r>
              <a:rPr lang="de-DE" dirty="0"/>
              <a:t> I)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7443" y="1959428"/>
            <a:ext cx="11168743" cy="4351337"/>
          </a:xfrm>
        </p:spPr>
        <p:txBody>
          <a:bodyPr>
            <a:noAutofit/>
          </a:bodyPr>
          <a:lstStyle/>
          <a:p>
            <a:r>
              <a:rPr lang="de-DE" sz="2800" dirty="0" err="1"/>
              <a:t>oligarchy</a:t>
            </a:r>
            <a:r>
              <a:rPr lang="de-DE" sz="2800" dirty="0"/>
              <a:t> </a:t>
            </a:r>
            <a:r>
              <a:rPr lang="de-DE" sz="2800" dirty="0" err="1"/>
              <a:t>system</a:t>
            </a:r>
            <a:r>
              <a:rPr lang="de-DE" sz="2800" dirty="0"/>
              <a:t> after </a:t>
            </a:r>
            <a:r>
              <a:rPr lang="de-DE" sz="2800" dirty="0" err="1"/>
              <a:t>atomic</a:t>
            </a:r>
            <a:r>
              <a:rPr lang="de-DE" sz="2800" dirty="0"/>
              <a:t> war (The „Big Brother“)</a:t>
            </a:r>
          </a:p>
          <a:p>
            <a:r>
              <a:rPr lang="de-DE" sz="2800" dirty="0" err="1"/>
              <a:t>protagonist</a:t>
            </a:r>
            <a:r>
              <a:rPr lang="de-DE" sz="2800" dirty="0"/>
              <a:t> </a:t>
            </a:r>
            <a:r>
              <a:rPr lang="de-DE" sz="2800" dirty="0" err="1"/>
              <a:t>works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ministery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truth</a:t>
            </a:r>
            <a:endParaRPr lang="de-DE" sz="2800" dirty="0"/>
          </a:p>
          <a:p>
            <a:r>
              <a:rPr lang="de-DE" sz="2800" dirty="0" err="1"/>
              <a:t>member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a </a:t>
            </a:r>
            <a:r>
              <a:rPr lang="de-DE" sz="2800" dirty="0" err="1"/>
              <a:t>fictive</a:t>
            </a:r>
            <a:r>
              <a:rPr lang="de-DE" sz="2800" dirty="0"/>
              <a:t> </a:t>
            </a:r>
            <a:r>
              <a:rPr lang="de-DE" sz="2800" dirty="0" err="1"/>
              <a:t>state</a:t>
            </a:r>
            <a:r>
              <a:rPr lang="de-DE" sz="2800" dirty="0"/>
              <a:t>-party</a:t>
            </a:r>
          </a:p>
          <a:p>
            <a:r>
              <a:rPr lang="de-DE" sz="2800" dirty="0" err="1"/>
              <a:t>recognizes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system</a:t>
            </a:r>
            <a:endParaRPr lang="de-DE" sz="2800" dirty="0"/>
          </a:p>
          <a:p>
            <a:r>
              <a:rPr lang="de-DE" sz="2800" dirty="0" err="1"/>
              <a:t>wants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protect</a:t>
            </a:r>
            <a:r>
              <a:rPr lang="de-DE" sz="2800" dirty="0"/>
              <a:t> </a:t>
            </a:r>
            <a:r>
              <a:rPr lang="de-DE" sz="2800" dirty="0" err="1"/>
              <a:t>his</a:t>
            </a:r>
            <a:r>
              <a:rPr lang="de-DE" sz="2800" dirty="0"/>
              <a:t> </a:t>
            </a:r>
            <a:r>
              <a:rPr lang="de-DE" sz="2800" dirty="0" err="1"/>
              <a:t>privacy</a:t>
            </a:r>
            <a:r>
              <a:rPr lang="de-DE" sz="2800" dirty="0"/>
              <a:t> but </a:t>
            </a: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afraid</a:t>
            </a:r>
            <a:endParaRPr lang="de-DE" sz="2800" dirty="0"/>
          </a:p>
          <a:p>
            <a:endParaRPr lang="de-DE" sz="2000" b="1" u="sng" dirty="0"/>
          </a:p>
        </p:txBody>
      </p:sp>
    </p:spTree>
    <p:extLst>
      <p:ext uri="{BB962C8B-B14F-4D97-AF65-F5344CB8AC3E}">
        <p14:creationId xmlns:p14="http://schemas.microsoft.com/office/powerpoint/2010/main" val="401082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3232" y="0"/>
            <a:ext cx="9692640" cy="1325562"/>
          </a:xfrm>
        </p:spPr>
        <p:txBody>
          <a:bodyPr/>
          <a:lstStyle/>
          <a:p>
            <a:r>
              <a:rPr lang="de-DE" dirty="0" err="1"/>
              <a:t>Storyline</a:t>
            </a:r>
            <a:r>
              <a:rPr lang="de-DE" dirty="0"/>
              <a:t> (</a:t>
            </a:r>
            <a:r>
              <a:rPr lang="de-DE" dirty="0" err="1"/>
              <a:t>part</a:t>
            </a:r>
            <a:r>
              <a:rPr lang="de-DE" dirty="0"/>
              <a:t> II+III)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3232" y="1837593"/>
            <a:ext cx="9846330" cy="472146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sz="2800" b="1" u="sng" dirty="0"/>
              <a:t>Part II:</a:t>
            </a:r>
          </a:p>
          <a:p>
            <a:pPr marL="457200" indent="-457200"/>
            <a:r>
              <a:rPr lang="de-DE" sz="2800" dirty="0"/>
              <a:t>sex </a:t>
            </a:r>
            <a:r>
              <a:rPr lang="de-DE" sz="2800" dirty="0" err="1"/>
              <a:t>is</a:t>
            </a:r>
            <a:r>
              <a:rPr lang="de-DE" sz="2800" dirty="0"/>
              <a:t> a </a:t>
            </a:r>
            <a:r>
              <a:rPr lang="de-DE" sz="2800" dirty="0" err="1"/>
              <a:t>crime</a:t>
            </a:r>
            <a:endParaRPr lang="de-DE" sz="2800" dirty="0"/>
          </a:p>
          <a:p>
            <a:pPr marL="457200" indent="-457200"/>
            <a:r>
              <a:rPr lang="de-DE" sz="2800" dirty="0"/>
              <a:t>Julia </a:t>
            </a:r>
            <a:r>
              <a:rPr lang="de-DE" sz="2800" dirty="0" err="1"/>
              <a:t>wants</a:t>
            </a:r>
            <a:r>
              <a:rPr lang="de-DE" sz="2800" dirty="0"/>
              <a:t> </a:t>
            </a:r>
            <a:r>
              <a:rPr lang="de-DE" sz="2800" dirty="0" err="1"/>
              <a:t>relationship</a:t>
            </a:r>
            <a:r>
              <a:rPr lang="de-DE" sz="2800" dirty="0"/>
              <a:t> but Winston </a:t>
            </a: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afraid</a:t>
            </a:r>
            <a:endParaRPr lang="de-DE" sz="2800" dirty="0"/>
          </a:p>
          <a:p>
            <a:pPr marL="457200" indent="-457200"/>
            <a:r>
              <a:rPr lang="de-DE" sz="2800" dirty="0" err="1"/>
              <a:t>relationship</a:t>
            </a:r>
            <a:endParaRPr lang="de-DE" sz="2800" dirty="0"/>
          </a:p>
          <a:p>
            <a:pPr>
              <a:buFont typeface="Garamond" panose="02020404030301010803" pitchFamily="18" charset="0"/>
              <a:buChar char="→"/>
            </a:pPr>
            <a:r>
              <a:rPr lang="de-DE" sz="2800" dirty="0"/>
              <a:t> Winston and her </a:t>
            </a:r>
            <a:r>
              <a:rPr lang="de-DE" sz="2800" dirty="0" err="1"/>
              <a:t>become</a:t>
            </a:r>
            <a:r>
              <a:rPr lang="de-DE" sz="2800" dirty="0"/>
              <a:t> </a:t>
            </a:r>
            <a:r>
              <a:rPr lang="de-DE" sz="2800" dirty="0" err="1"/>
              <a:t>arrested</a:t>
            </a:r>
            <a:endParaRPr lang="de-DE" sz="2800" b="1" dirty="0"/>
          </a:p>
          <a:p>
            <a:pPr marL="0" indent="0">
              <a:lnSpc>
                <a:spcPct val="100000"/>
              </a:lnSpc>
              <a:buNone/>
            </a:pPr>
            <a:r>
              <a:rPr lang="de-DE" sz="2800" b="1" u="sng" dirty="0"/>
              <a:t>Part III:</a:t>
            </a:r>
          </a:p>
          <a:p>
            <a:pPr marL="285750" indent="-285750">
              <a:lnSpc>
                <a:spcPct val="100000"/>
              </a:lnSpc>
            </a:pPr>
            <a:r>
              <a:rPr lang="de-DE" sz="2800" dirty="0"/>
              <a:t>Winston and Julia </a:t>
            </a:r>
            <a:r>
              <a:rPr lang="de-DE" sz="2800" dirty="0" err="1"/>
              <a:t>are</a:t>
            </a:r>
            <a:r>
              <a:rPr lang="de-DE" sz="2800" dirty="0"/>
              <a:t> </a:t>
            </a:r>
            <a:r>
              <a:rPr lang="de-DE" sz="2800" dirty="0" err="1"/>
              <a:t>brainwashed</a:t>
            </a:r>
            <a:r>
              <a:rPr lang="de-DE" sz="2800" dirty="0"/>
              <a:t> and </a:t>
            </a:r>
            <a:r>
              <a:rPr lang="de-DE" sz="2800" dirty="0" err="1"/>
              <a:t>tortured</a:t>
            </a:r>
            <a:r>
              <a:rPr lang="de-DE" sz="2800" dirty="0"/>
              <a:t> </a:t>
            </a:r>
            <a:r>
              <a:rPr lang="de-DE" sz="2800" dirty="0" err="1"/>
              <a:t>by</a:t>
            </a:r>
            <a:r>
              <a:rPr lang="de-DE" sz="2800" dirty="0"/>
              <a:t> O‘Brien</a:t>
            </a:r>
          </a:p>
          <a:p>
            <a:pPr marL="285750" indent="-285750">
              <a:lnSpc>
                <a:spcPct val="100000"/>
              </a:lnSpc>
            </a:pPr>
            <a:r>
              <a:rPr lang="de-DE" sz="2800" dirty="0"/>
              <a:t>after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manipulation</a:t>
            </a:r>
            <a:r>
              <a:rPr lang="de-DE" sz="2800" dirty="0"/>
              <a:t>: </a:t>
            </a:r>
            <a:r>
              <a:rPr lang="de-DE" sz="2800" dirty="0" err="1"/>
              <a:t>freedom</a:t>
            </a:r>
            <a:r>
              <a:rPr lang="de-DE" sz="2800" dirty="0"/>
              <a:t> but </a:t>
            </a:r>
            <a:r>
              <a:rPr lang="de-DE" sz="2800" dirty="0" err="1"/>
              <a:t>with</a:t>
            </a:r>
            <a:r>
              <a:rPr lang="de-DE" sz="2800" dirty="0"/>
              <a:t> </a:t>
            </a:r>
            <a:r>
              <a:rPr lang="de-DE" sz="2800" dirty="0" err="1"/>
              <a:t>vaporization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75454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6274" y="0"/>
            <a:ext cx="10471839" cy="1325562"/>
          </a:xfrm>
        </p:spPr>
        <p:txBody>
          <a:bodyPr/>
          <a:lstStyle/>
          <a:p>
            <a:r>
              <a:rPr lang="de-DE" dirty="0"/>
              <a:t>O‘Brien </a:t>
            </a:r>
            <a:r>
              <a:rPr lang="de-DE" dirty="0" err="1"/>
              <a:t>tortures</a:t>
            </a:r>
            <a:r>
              <a:rPr lang="de-DE" dirty="0"/>
              <a:t> Winston (</a:t>
            </a:r>
            <a:r>
              <a:rPr lang="de-DE" dirty="0" err="1"/>
              <a:t>movie</a:t>
            </a:r>
            <a:r>
              <a:rPr lang="de-DE" dirty="0"/>
              <a:t> </a:t>
            </a:r>
            <a:r>
              <a:rPr lang="de-DE" dirty="0" err="1"/>
              <a:t>scene</a:t>
            </a:r>
            <a:r>
              <a:rPr lang="de-DE" dirty="0"/>
              <a:t>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3232" y="2106385"/>
            <a:ext cx="8595360" cy="4351337"/>
          </a:xfrm>
        </p:spPr>
        <p:txBody>
          <a:bodyPr/>
          <a:lstStyle/>
          <a:p>
            <a:r>
              <a:rPr lang="de-DE" dirty="0">
                <a:hlinkClick r:id="rId2"/>
              </a:rPr>
              <a:t>https://www.youtube.com/watch?v=UmAVyowgDVE</a:t>
            </a:r>
            <a:endParaRPr lang="de-DE" dirty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965" y="2983931"/>
            <a:ext cx="4636148" cy="259624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314042" y="5559648"/>
            <a:ext cx="418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picture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scene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908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3232" y="0"/>
            <a:ext cx="9692640" cy="1325562"/>
          </a:xfrm>
        </p:spPr>
        <p:txBody>
          <a:bodyPr/>
          <a:lstStyle/>
          <a:p>
            <a:r>
              <a:rPr lang="de-DE" dirty="0"/>
              <a:t>„The Big Brother“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3232" y="1861457"/>
            <a:ext cx="8595360" cy="4351337"/>
          </a:xfrm>
        </p:spPr>
        <p:txBody>
          <a:bodyPr>
            <a:normAutofit/>
          </a:bodyPr>
          <a:lstStyle/>
          <a:p>
            <a:pPr marL="285750" indent="-285750"/>
            <a:r>
              <a:rPr lang="de-DE" sz="2800" dirty="0"/>
              <a:t>„The Big Brother </a:t>
            </a: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watching</a:t>
            </a:r>
            <a:r>
              <a:rPr lang="de-DE" sz="2800" dirty="0"/>
              <a:t> </a:t>
            </a:r>
            <a:r>
              <a:rPr lang="de-DE" sz="2800" dirty="0" err="1"/>
              <a:t>you</a:t>
            </a:r>
            <a:r>
              <a:rPr lang="de-DE" sz="2800" dirty="0"/>
              <a:t>.“</a:t>
            </a:r>
          </a:p>
          <a:p>
            <a:pPr marL="285750" indent="-285750"/>
            <a:r>
              <a:rPr lang="de-DE" sz="2800" dirty="0" err="1"/>
              <a:t>leader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state</a:t>
            </a:r>
            <a:r>
              <a:rPr lang="de-DE" sz="2800" dirty="0"/>
              <a:t> </a:t>
            </a:r>
            <a:r>
              <a:rPr lang="de-DE" sz="2800" dirty="0" err="1"/>
              <a:t>party</a:t>
            </a:r>
            <a:r>
              <a:rPr lang="de-DE" sz="2800" dirty="0"/>
              <a:t> in </a:t>
            </a:r>
            <a:r>
              <a:rPr lang="de-DE" sz="2800" dirty="0" err="1"/>
              <a:t>Oceania</a:t>
            </a:r>
            <a:endParaRPr lang="de-DE" sz="2800" dirty="0"/>
          </a:p>
          <a:p>
            <a:pPr marL="285750" indent="-285750"/>
            <a:r>
              <a:rPr lang="de-DE" sz="2800" dirty="0" err="1"/>
              <a:t>totalitarian</a:t>
            </a:r>
            <a:r>
              <a:rPr lang="de-DE" sz="2800" dirty="0"/>
              <a:t> </a:t>
            </a:r>
            <a:r>
              <a:rPr lang="de-DE" sz="2800" dirty="0" err="1"/>
              <a:t>oligarchy</a:t>
            </a:r>
            <a:endParaRPr lang="de-DE" sz="2800" dirty="0"/>
          </a:p>
          <a:p>
            <a:pPr marL="285750" indent="-285750"/>
            <a:r>
              <a:rPr lang="de-DE" sz="2800" dirty="0" err="1"/>
              <a:t>monitors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whole</a:t>
            </a:r>
            <a:r>
              <a:rPr lang="de-DE" sz="2800" dirty="0"/>
              <a:t> </a:t>
            </a:r>
            <a:r>
              <a:rPr lang="de-DE" sz="2800" dirty="0" err="1"/>
              <a:t>population</a:t>
            </a:r>
            <a:endParaRPr lang="de-DE" sz="2800" dirty="0"/>
          </a:p>
          <a:p>
            <a:pPr marL="285750" indent="-285750"/>
            <a:r>
              <a:rPr lang="de-DE" sz="2800" dirty="0" err="1"/>
              <a:t>looks</a:t>
            </a:r>
            <a:r>
              <a:rPr lang="de-DE" sz="2800" dirty="0"/>
              <a:t> like a </a:t>
            </a:r>
            <a:r>
              <a:rPr lang="de-DE" sz="2800" dirty="0" err="1"/>
              <a:t>mixture</a:t>
            </a:r>
            <a:r>
              <a:rPr lang="de-DE" sz="2800" dirty="0"/>
              <a:t> </a:t>
            </a:r>
            <a:r>
              <a:rPr lang="de-DE" sz="2800" dirty="0" err="1"/>
              <a:t>between</a:t>
            </a:r>
            <a:r>
              <a:rPr lang="de-DE" sz="2800" dirty="0"/>
              <a:t> Hitler &amp; Stalin</a:t>
            </a:r>
          </a:p>
          <a:p>
            <a:pPr marL="0" indent="0">
              <a:buNone/>
            </a:pPr>
            <a:endParaRPr lang="de-DE" sz="2800" dirty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3256" y="662781"/>
            <a:ext cx="2530059" cy="360304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3696" y="4410183"/>
            <a:ext cx="1664352" cy="165825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8046974" y="6068439"/>
            <a:ext cx="3053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The „Big Brother“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symbol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party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8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theme/theme1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B4B30"/>
      </a:accent2>
      <a:accent3>
        <a:srgbClr val="B5AE53"/>
      </a:accent3>
      <a:accent4>
        <a:srgbClr val="6F6A7A"/>
      </a:accent4>
      <a:accent5>
        <a:srgbClr val="E8B54D"/>
      </a:accent5>
      <a:accent6>
        <a:srgbClr val="8A7952"/>
      </a:accent6>
      <a:hlink>
        <a:srgbClr val="9F9F0B"/>
      </a:hlink>
      <a:folHlink>
        <a:srgbClr val="B2B2B2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3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866257B-E5CE-4C43-9210-F2DE76BE10B5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TM03457515[[fn=Aussicht]]</Template>
  <TotalTime>0</TotalTime>
  <Words>383</Words>
  <Application>Microsoft Office PowerPoint</Application>
  <PresentationFormat>Breitbild</PresentationFormat>
  <Paragraphs>77</Paragraphs>
  <Slides>12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Schoolbook</vt:lpstr>
      <vt:lpstr>Garamond</vt:lpstr>
      <vt:lpstr>Wingdings 2</vt:lpstr>
      <vt:lpstr>View</vt:lpstr>
      <vt:lpstr>„1984“</vt:lpstr>
      <vt:lpstr>Content</vt:lpstr>
      <vt:lpstr>About „1984“</vt:lpstr>
      <vt:lpstr>About the author</vt:lpstr>
      <vt:lpstr>Important characters</vt:lpstr>
      <vt:lpstr>Storyline (part I)</vt:lpstr>
      <vt:lpstr>Storyline (part II+III)</vt:lpstr>
      <vt:lpstr>O‘Brien tortures Winston (movie scene)</vt:lpstr>
      <vt:lpstr>„The Big Brother“</vt:lpstr>
      <vt:lpstr>„Newspeak“</vt:lpstr>
      <vt:lpstr>Sources</vt:lpstr>
      <vt:lpstr>Thank you for your attention!</vt:lpstr>
    </vt:vector>
  </TitlesOfParts>
  <Company>MNS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„1984“</dc:title>
  <dc:creator>Nicole Schreiber-Mansmann</dc:creator>
  <cp:lastModifiedBy>Nicole Schreiber-Mansmann</cp:lastModifiedBy>
  <cp:revision>43</cp:revision>
  <dcterms:created xsi:type="dcterms:W3CDTF">2021-03-03T17:10:53Z</dcterms:created>
  <dcterms:modified xsi:type="dcterms:W3CDTF">2021-03-04T18:54:46Z</dcterms:modified>
</cp:coreProperties>
</file>