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7" r:id="rId7"/>
    <p:sldId id="260" r:id="rId8"/>
    <p:sldId id="268" r:id="rId9"/>
    <p:sldId id="269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533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rnjcyrzZNR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E49CA-941D-409E-BC33-C6717C43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916" y="3429000"/>
            <a:ext cx="6585356" cy="2399023"/>
          </a:xfrm>
        </p:spPr>
        <p:txBody>
          <a:bodyPr>
            <a:normAutofit/>
          </a:bodyPr>
          <a:lstStyle/>
          <a:p>
            <a:pPr algn="ctr"/>
            <a:r>
              <a:rPr lang="de-DE" sz="5000" dirty="0"/>
              <a:t>Nachhaltigkeit – Eine Herausforderung für die Wirtschaft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060B16-9C66-4C44-9361-1C21E8CC5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94" y="5571951"/>
            <a:ext cx="5357600" cy="1160213"/>
          </a:xfrm>
        </p:spPr>
        <p:txBody>
          <a:bodyPr/>
          <a:lstStyle/>
          <a:p>
            <a:r>
              <a:rPr lang="de-DE" dirty="0"/>
              <a:t>Eine Präsentation von Svenja Golnik, Q4</a:t>
            </a:r>
          </a:p>
        </p:txBody>
      </p:sp>
    </p:spTree>
    <p:extLst>
      <p:ext uri="{BB962C8B-B14F-4D97-AF65-F5344CB8AC3E}">
        <p14:creationId xmlns:p14="http://schemas.microsoft.com/office/powerpoint/2010/main" val="6627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25E02-2970-4913-8A0F-E8FD41C3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15298F-E922-46FF-BD69-77D774F9F8B6}"/>
              </a:ext>
            </a:extLst>
          </p:cNvPr>
          <p:cNvSpPr txBox="1"/>
          <p:nvPr/>
        </p:nvSpPr>
        <p:spPr>
          <a:xfrm>
            <a:off x="2030136" y="1753299"/>
            <a:ext cx="82044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https://de.wikipedia.org/wiki/Wirtschaft</a:t>
            </a:r>
          </a:p>
          <a:p>
            <a:r>
              <a:rPr lang="de-DE" dirty="0"/>
              <a:t>https://klexikon.zum.de/wiki/Wirtschaft</a:t>
            </a:r>
          </a:p>
          <a:p>
            <a:r>
              <a:rPr lang="de-DE" dirty="0"/>
              <a:t>https://www.bmz.de/de/themen/nachhaltige_wirtschaftsentwicklung/nachhaltige_wirtschaftsentwicklung/index.html</a:t>
            </a:r>
          </a:p>
          <a:p>
            <a:r>
              <a:rPr lang="de-DE" dirty="0"/>
              <a:t>https://de.wikipedia.org/wiki/Nachhaltigkeit</a:t>
            </a:r>
          </a:p>
          <a:p>
            <a:r>
              <a:rPr lang="de-DE" dirty="0"/>
              <a:t>https://www.stromseite.de/energie-wissen/erneuerbare-energien/</a:t>
            </a:r>
          </a:p>
          <a:p>
            <a:r>
              <a:rPr lang="de-DE" dirty="0"/>
              <a:t>https://initiative-bettertomorrow.de/was-ist-eigentlich-die-definition-von-nachhaltigkeit/</a:t>
            </a:r>
          </a:p>
          <a:p>
            <a:r>
              <a:rPr lang="de-DE" dirty="0"/>
              <a:t>https://www.bnw-bundesverband.de/unsere-mitglieder/</a:t>
            </a:r>
          </a:p>
          <a:p>
            <a:r>
              <a:rPr lang="de-DE" dirty="0"/>
              <a:t>https://bestswiss.ch/nachhaltigkeit-ein-modewort</a:t>
            </a:r>
          </a:p>
          <a:p>
            <a:r>
              <a:rPr lang="de-DE" dirty="0"/>
              <a:t>https://science.rmtmo.eu/de/neues/oekologie-und-oekonomie-zusammenbringen-zweite-foerderrunde-im-forschungsprogramm-biooekonomie-baden-wuerttemberg/</a:t>
            </a:r>
          </a:p>
          <a:p>
            <a:r>
              <a:rPr lang="de-DE" dirty="0"/>
              <a:t>https://www.checkdeinewelt.de/wissen/a/agenda_2030/index.jsp</a:t>
            </a:r>
          </a:p>
          <a:p>
            <a:r>
              <a:rPr lang="de-DE" dirty="0"/>
              <a:t>https://www.polarstern.ch/wie-sieht-die-wirtschaft-der-zukunft-aus/</a:t>
            </a:r>
          </a:p>
        </p:txBody>
      </p:sp>
    </p:spTree>
    <p:extLst>
      <p:ext uri="{BB962C8B-B14F-4D97-AF65-F5344CB8AC3E}">
        <p14:creationId xmlns:p14="http://schemas.microsoft.com/office/powerpoint/2010/main" val="35590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89BF6-9247-4203-8250-E2433362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5000" b="1" u="sng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3304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39471-9AAD-4AB5-BE48-51F1EBDD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5000" dirty="0"/>
              <a:t>Inhalt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F117228-AC07-425B-B816-08369062CB32}"/>
              </a:ext>
            </a:extLst>
          </p:cNvPr>
          <p:cNvSpPr txBox="1"/>
          <p:nvPr/>
        </p:nvSpPr>
        <p:spPr>
          <a:xfrm>
            <a:off x="2147582" y="2103219"/>
            <a:ext cx="62749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Wirtschaft als essentielle Säule der Welt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Was bedeutet Nachhaltigkeit?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Formen der Nachhaltigkeit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Vorteile der Nachhaltigkeit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Nachhaltigkeit als Herausforderung für die Wirtschaft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Agenda 2030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Quellen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44CB0F-6AF1-4824-A4F3-8BB1EA50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029" y="4129057"/>
            <a:ext cx="3330553" cy="22214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EA9B77-9552-4499-9938-327D307A22ED}"/>
              </a:ext>
            </a:extLst>
          </p:cNvPr>
          <p:cNvSpPr txBox="1"/>
          <p:nvPr/>
        </p:nvSpPr>
        <p:spPr>
          <a:xfrm>
            <a:off x="7751429" y="6350536"/>
            <a:ext cx="3917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Das Gleichgewicht zwischen Ökologie und Ökonomie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0C930-8F27-49C9-8CD9-4AEC5EC0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981777" cy="1077229"/>
          </a:xfrm>
        </p:spPr>
        <p:txBody>
          <a:bodyPr/>
          <a:lstStyle/>
          <a:p>
            <a:pPr algn="l"/>
            <a:r>
              <a:rPr lang="de-DE" dirty="0"/>
              <a:t>Die Wirtschaft als essentielle Säule der Welt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ABCC1B-BAA7-442F-90E3-F0EC75D53A0E}"/>
              </a:ext>
            </a:extLst>
          </p:cNvPr>
          <p:cNvSpPr txBox="1"/>
          <p:nvPr/>
        </p:nvSpPr>
        <p:spPr>
          <a:xfrm>
            <a:off x="2038526" y="1985953"/>
            <a:ext cx="6627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„Ökonomie“ (</a:t>
            </a:r>
            <a:r>
              <a:rPr lang="de-DE" dirty="0" err="1"/>
              <a:t>altgriech</a:t>
            </a:r>
            <a:r>
              <a:rPr lang="de-DE" dirty="0"/>
              <a:t>.: „</a:t>
            </a:r>
            <a:r>
              <a:rPr lang="de-DE" dirty="0" err="1"/>
              <a:t>oĩkos</a:t>
            </a:r>
            <a:r>
              <a:rPr lang="de-DE" dirty="0"/>
              <a:t>“ – Haus; „</a:t>
            </a:r>
            <a:r>
              <a:rPr lang="de-DE" dirty="0" err="1"/>
              <a:t>nómos</a:t>
            </a:r>
            <a:r>
              <a:rPr lang="de-DE" dirty="0"/>
              <a:t>“ – Gesetz)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planvolle Bedürfnisbefriedigung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Handlungen (z.B.): Tausch, Konsum, Herstellung von Gütern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verschiedene Ebenen (z.B.: Welt, Stadt, hauswirtschaftlich)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523629-2F3E-4BAD-A1A5-B94ADF742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760" y="4256976"/>
            <a:ext cx="3698845" cy="21792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0E31A77-295B-4469-949F-F3FF572EE4F2}"/>
              </a:ext>
            </a:extLst>
          </p:cNvPr>
          <p:cNvSpPr txBox="1"/>
          <p:nvPr/>
        </p:nvSpPr>
        <p:spPr>
          <a:xfrm>
            <a:off x="7650759" y="6436212"/>
            <a:ext cx="3481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Bild zur Veranschaulichung „Wirtschaft“</a:t>
            </a:r>
          </a:p>
        </p:txBody>
      </p:sp>
    </p:spTree>
    <p:extLst>
      <p:ext uri="{BB962C8B-B14F-4D97-AF65-F5344CB8AC3E}">
        <p14:creationId xmlns:p14="http://schemas.microsoft.com/office/powerpoint/2010/main" val="38838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C8573-2D9F-4C33-825D-E87DCAB5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Was bedeutet Nachhaltigkeit?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6CF6DE-49E2-4D6C-88CC-62B6DD604C9C}"/>
              </a:ext>
            </a:extLst>
          </p:cNvPr>
          <p:cNvSpPr txBox="1"/>
          <p:nvPr/>
        </p:nvSpPr>
        <p:spPr>
          <a:xfrm>
            <a:off x="1956033" y="1885285"/>
            <a:ext cx="878327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wurde 1713 entdeckt (Hans Carl von Carlowitz)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Handlungsprinzip zur Ressourcennutzung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nachwachsende Rohstoffe -&gt; dauerhafte Bedürfnisbefriedigung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Vermeidung von Schäden in der Umwelt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u="sng" dirty="0"/>
          </a:p>
          <a:p>
            <a:pPr>
              <a:lnSpc>
                <a:spcPct val="150000"/>
              </a:lnSpc>
            </a:pPr>
            <a:r>
              <a:rPr lang="de-DE" b="1" u="sng" dirty="0"/>
              <a:t>3 Leitstrategien: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Suffizienz ( -&gt; Verringerung Produktion und Konsum)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Effizienz ( -&gt; ergiebigere Nutzung Material und Energie)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Konsistenz ( -&gt; Wiederverwertung, Müllverwertung, Naturschutz)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AE0323-096C-417B-87FC-8FE5378F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182" y="2634143"/>
            <a:ext cx="2312220" cy="30829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84C72C2-F64F-4E6F-B879-67CC4E851A0D}"/>
              </a:ext>
            </a:extLst>
          </p:cNvPr>
          <p:cNvSpPr txBox="1"/>
          <p:nvPr/>
        </p:nvSpPr>
        <p:spPr>
          <a:xfrm>
            <a:off x="8933680" y="5696299"/>
            <a:ext cx="277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Gedenktafel Hans Carl von Carlowi</a:t>
            </a:r>
            <a:r>
              <a:rPr lang="de-DE" sz="1200" dirty="0">
                <a:solidFill>
                  <a:schemeClr val="bg1"/>
                </a:solidFill>
              </a:rPr>
              <a:t>tz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210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36C6A-B306-4DB5-B9F8-54E21062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Formen der Nachhaltigkeit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758C7C-E596-4F2B-9616-12FA87ADAC13}"/>
              </a:ext>
            </a:extLst>
          </p:cNvPr>
          <p:cNvSpPr txBox="1"/>
          <p:nvPr/>
        </p:nvSpPr>
        <p:spPr>
          <a:xfrm>
            <a:off x="2116834" y="1885285"/>
            <a:ext cx="7958331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Recycling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Nutzung nachwachsender Rohstoffe (z.B. Holz)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erneuerbare Energien (z.B. Solar, Windräder)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u="sng" dirty="0"/>
              <a:t>3 Säulen der Nachhaltigkeit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ökologische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ökonomische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soziale</a:t>
            </a:r>
          </a:p>
          <a:p>
            <a:pPr>
              <a:lnSpc>
                <a:spcPct val="150000"/>
              </a:lnSpc>
            </a:pPr>
            <a:r>
              <a:rPr lang="de-DE" dirty="0"/>
              <a:t>…Elemente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4AAAC0-F6D9-4967-A385-BC393628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4172938"/>
            <a:ext cx="5144898" cy="205795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04473F3-8BB3-470D-A405-AF9AAF9EEF5D}"/>
              </a:ext>
            </a:extLst>
          </p:cNvPr>
          <p:cNvSpPr txBox="1"/>
          <p:nvPr/>
        </p:nvSpPr>
        <p:spPr>
          <a:xfrm>
            <a:off x="6095999" y="6215768"/>
            <a:ext cx="514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oben: Abbildung „3 Säulen der Nachhaltigkeit“</a:t>
            </a:r>
          </a:p>
          <a:p>
            <a:r>
              <a:rPr lang="de-DE" sz="1200" dirty="0"/>
              <a:t>unten: Bild zur Veranschaulichung „erneuerbare Energien“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55DE6C-C036-4892-A27F-F9496A14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833" y="1173874"/>
            <a:ext cx="2999064" cy="29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5D74-6D89-4705-918D-042534D9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Vorteile von Nachhaltigkeit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6D0BC8-6575-4C00-8351-C5010CAFABFF}"/>
              </a:ext>
            </a:extLst>
          </p:cNvPr>
          <p:cNvSpPr txBox="1"/>
          <p:nvPr/>
        </p:nvSpPr>
        <p:spPr>
          <a:xfrm>
            <a:off x="2080470" y="1885285"/>
            <a:ext cx="38673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Kostenreduktion durch Effizienz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Einführung Innovationen (bspw. Unternehmen)</a:t>
            </a:r>
          </a:p>
          <a:p>
            <a:pPr>
              <a:lnSpc>
                <a:spcPct val="150000"/>
              </a:lnSpc>
              <a:buFont typeface="Garamond" panose="02020404030301010803" pitchFamily="18" charset="0"/>
              <a:buChar char="→"/>
            </a:pPr>
            <a:r>
              <a:rPr lang="de-DE" dirty="0"/>
              <a:t>Wettbewerbsvorteile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Produktwerte steigen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Kunden- &amp; Mitarbeiterbindung (z.B. Firmen – besseres Image)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BB638F-4787-4C27-B833-EFF58B18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961" y="2197479"/>
            <a:ext cx="4962621" cy="228329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2A21007-98DB-4CEC-A3DB-E09F603BDC03}"/>
              </a:ext>
            </a:extLst>
          </p:cNvPr>
          <p:cNvSpPr txBox="1"/>
          <p:nvPr/>
        </p:nvSpPr>
        <p:spPr>
          <a:xfrm>
            <a:off x="6328961" y="4515964"/>
            <a:ext cx="5088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Mitglieder „BNW – Bundesverband Nachhaltige Wirtschaft e.V.“</a:t>
            </a:r>
          </a:p>
        </p:txBody>
      </p:sp>
    </p:spTree>
    <p:extLst>
      <p:ext uri="{BB962C8B-B14F-4D97-AF65-F5344CB8AC3E}">
        <p14:creationId xmlns:p14="http://schemas.microsoft.com/office/powerpoint/2010/main" val="20698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3D5FC-53CF-4C64-9BFD-6030C8C5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646218" cy="1077229"/>
          </a:xfrm>
        </p:spPr>
        <p:txBody>
          <a:bodyPr/>
          <a:lstStyle/>
          <a:p>
            <a:pPr algn="l"/>
            <a:r>
              <a:rPr lang="de-DE" dirty="0"/>
              <a:t>Nachhaltigkeit als Herausforderung für die Wirtschaft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A47AAE-9583-49EF-9F58-2E1C2FA095F8}"/>
              </a:ext>
            </a:extLst>
          </p:cNvPr>
          <p:cNvSpPr txBox="1"/>
          <p:nvPr/>
        </p:nvSpPr>
        <p:spPr>
          <a:xfrm>
            <a:off x="1912690" y="2483141"/>
            <a:ext cx="9110444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Standardisierung problematisch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Manipulation von Berichterstattungen (z.B. VW Konzern – Abgaswerte)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höhere Kosten durch teurere Produktion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benötigtes Startkapital bei Umstellung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Produktion an Wachstum der Rohstoffe gebunden (keine Überproduktion möglich!)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selten für kleinere Unternehmen realisierbar (fehlende Mittel)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0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6EA9C-9BEE-44EB-8102-04C1ACDF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Die Agenda 2030</a:t>
            </a: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5016EF83-DB42-49CB-9FD2-E969F8A9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85285"/>
            <a:ext cx="8870106" cy="43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38DF2-0925-4DC0-AF51-050E8165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5000" dirty="0"/>
              <a:t>Jetzt ist Ihre/eure Meinung gefragt…</a:t>
            </a:r>
          </a:p>
        </p:txBody>
      </p:sp>
    </p:spTree>
    <p:extLst>
      <p:ext uri="{BB962C8B-B14F-4D97-AF65-F5344CB8AC3E}">
        <p14:creationId xmlns:p14="http://schemas.microsoft.com/office/powerpoint/2010/main" val="35062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0</TotalTime>
  <Words>464</Words>
  <Application>Microsoft Office PowerPoint</Application>
  <PresentationFormat>Breitbild</PresentationFormat>
  <Paragraphs>69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Garamond</vt:lpstr>
      <vt:lpstr>MS Shell Dlg 2</vt:lpstr>
      <vt:lpstr>Wingdings</vt:lpstr>
      <vt:lpstr>Wingdings 3</vt:lpstr>
      <vt:lpstr>Madison</vt:lpstr>
      <vt:lpstr>Nachhaltigkeit – Eine Herausforderung für die Wirtschaft</vt:lpstr>
      <vt:lpstr>Inhalt</vt:lpstr>
      <vt:lpstr>Die Wirtschaft als essentielle Säule der Welt</vt:lpstr>
      <vt:lpstr>Was bedeutet Nachhaltigkeit?</vt:lpstr>
      <vt:lpstr>Formen der Nachhaltigkeit</vt:lpstr>
      <vt:lpstr>Vorteile von Nachhaltigkeit</vt:lpstr>
      <vt:lpstr>Nachhaltigkeit als Herausforderung für die Wirtschaft</vt:lpstr>
      <vt:lpstr>Die Agenda 2030</vt:lpstr>
      <vt:lpstr>Jetzt ist Ihre/eure Meinung gefragt…</vt:lpstr>
      <vt:lpstr>Quellen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Nachhaltigkeit – Eine Herausforderung für die Wirtschaft</dc:title>
  <dc:creator>Svenja Golnik</dc:creator>
  <cp:lastModifiedBy>Nicole Schreiber-Mansmann</cp:lastModifiedBy>
  <cp:revision>42</cp:revision>
  <dcterms:created xsi:type="dcterms:W3CDTF">2021-03-22T20:36:10Z</dcterms:created>
  <dcterms:modified xsi:type="dcterms:W3CDTF">2021-03-23T12:21:32Z</dcterms:modified>
</cp:coreProperties>
</file>