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 id="2147483968" r:id="rId2"/>
    <p:sldMasterId id="2147484160" r:id="rId3"/>
    <p:sldMasterId id="2147484190" r:id="rId4"/>
  </p:sldMasterIdLst>
  <p:sldIdLst>
    <p:sldId id="276" r:id="rId5"/>
    <p:sldId id="261" r:id="rId6"/>
    <p:sldId id="258" r:id="rId7"/>
    <p:sldId id="268" r:id="rId8"/>
    <p:sldId id="279" r:id="rId9"/>
    <p:sldId id="263" r:id="rId10"/>
    <p:sldId id="280" r:id="rId11"/>
    <p:sldId id="259" r:id="rId12"/>
    <p:sldId id="273" r:id="rId13"/>
    <p:sldId id="274" r:id="rId14"/>
    <p:sldId id="283" r:id="rId15"/>
    <p:sldId id="287" r:id="rId16"/>
    <p:sldId id="288" r:id="rId17"/>
    <p:sldId id="286" r:id="rId18"/>
    <p:sldId id="264" r:id="rId19"/>
    <p:sldId id="272" r:id="rId20"/>
    <p:sldId id="282" r:id="rId21"/>
    <p:sldId id="281" r:id="rId22"/>
    <p:sldId id="26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370180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56200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348010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351979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77013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90687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72763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45127" y="2507550"/>
            <a:ext cx="5156200"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7550"/>
            <a:ext cx="5181601"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7B0A6685-1A59-41EF-9A86-857E1E02323D}" type="datetimeFigureOut">
              <a:rPr lang="de-DE" smtClean="0"/>
              <a:t>04.02.2020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CA629FC-02EF-4488-8565-7AA771E51A6A}" type="slidenum">
              <a:rPr lang="de-DE" smtClean="0"/>
              <a:t>‹Nr.›</a:t>
            </a:fld>
            <a:endParaRPr lang="de-DE"/>
          </a:p>
        </p:txBody>
      </p:sp>
      <p:sp>
        <p:nvSpPr>
          <p:cNvPr id="10" name="Title 9"/>
          <p:cNvSpPr>
            <a:spLocks noGrp="1"/>
          </p:cNvSpPr>
          <p:nvPr>
            <p:ph type="title"/>
          </p:nvPr>
        </p:nvSpPr>
        <p:spPr/>
        <p:txBody>
          <a:bodyPr/>
          <a:lstStyle/>
          <a:p>
            <a:r>
              <a:rPr lang="de-DE"/>
              <a:t>Titelmasterformat durch Klicken bearbeiten</a:t>
            </a:r>
            <a:endParaRPr lang="en-US" dirty="0"/>
          </a:p>
        </p:txBody>
      </p:sp>
    </p:spTree>
    <p:extLst>
      <p:ext uri="{BB962C8B-B14F-4D97-AF65-F5344CB8AC3E}">
        <p14:creationId xmlns:p14="http://schemas.microsoft.com/office/powerpoint/2010/main" val="52131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0A6685-1A59-41EF-9A86-857E1E02323D}" type="datetimeFigureOut">
              <a:rPr lang="de-DE" smtClean="0"/>
              <a:t>04.02.2020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CA629FC-02EF-4488-8565-7AA771E51A6A}" type="slidenum">
              <a:rPr lang="de-DE" smtClean="0"/>
              <a:t>‹Nr.›</a:t>
            </a:fld>
            <a:endParaRPr lang="de-DE"/>
          </a:p>
        </p:txBody>
      </p:sp>
      <p:sp>
        <p:nvSpPr>
          <p:cNvPr id="6" name="Title 5"/>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201903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A6685-1A59-41EF-9A86-857E1E02323D}" type="datetimeFigureOut">
              <a:rPr lang="de-DE" smtClean="0"/>
              <a:t>04.02.2020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41820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e-DE"/>
              <a:t>Titelmasterformat durch Klicken bearbeiten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6043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4212745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e-DE"/>
              <a:t>Titelmasterformat durch Klicken bearbeiten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76149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978567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126295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77368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660872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87508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932746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45127" y="2507550"/>
            <a:ext cx="5156200"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7550"/>
            <a:ext cx="5181601"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7B0A6685-1A59-41EF-9A86-857E1E02323D}" type="datetimeFigureOut">
              <a:rPr lang="de-DE" smtClean="0"/>
              <a:t>04.02.2020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CA629FC-02EF-4488-8565-7AA771E51A6A}" type="slidenum">
              <a:rPr lang="de-DE" smtClean="0"/>
              <a:t>‹Nr.›</a:t>
            </a:fld>
            <a:endParaRPr lang="de-DE"/>
          </a:p>
        </p:txBody>
      </p:sp>
      <p:sp>
        <p:nvSpPr>
          <p:cNvPr id="10" name="Title 9"/>
          <p:cNvSpPr>
            <a:spLocks noGrp="1"/>
          </p:cNvSpPr>
          <p:nvPr>
            <p:ph type="title"/>
          </p:nvPr>
        </p:nvSpPr>
        <p:spPr/>
        <p:txBody>
          <a:bodyPr/>
          <a:lstStyle/>
          <a:p>
            <a:r>
              <a:rPr lang="de-DE"/>
              <a:t>Titelmasterformat durch Klicken bearbeiten</a:t>
            </a:r>
            <a:endParaRPr lang="en-US" dirty="0"/>
          </a:p>
        </p:txBody>
      </p:sp>
    </p:spTree>
    <p:extLst>
      <p:ext uri="{BB962C8B-B14F-4D97-AF65-F5344CB8AC3E}">
        <p14:creationId xmlns:p14="http://schemas.microsoft.com/office/powerpoint/2010/main" val="2769221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0A6685-1A59-41EF-9A86-857E1E02323D}" type="datetimeFigureOut">
              <a:rPr lang="de-DE" smtClean="0"/>
              <a:t>04.02.2020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CA629FC-02EF-4488-8565-7AA771E51A6A}" type="slidenum">
              <a:rPr lang="de-DE" smtClean="0"/>
              <a:t>‹Nr.›</a:t>
            </a:fld>
            <a:endParaRPr lang="de-DE"/>
          </a:p>
        </p:txBody>
      </p:sp>
      <p:sp>
        <p:nvSpPr>
          <p:cNvPr id="6" name="Title 5"/>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2164898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A6685-1A59-41EF-9A86-857E1E02323D}" type="datetimeFigureOut">
              <a:rPr lang="de-DE" smtClean="0"/>
              <a:t>04.02.2020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406362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4192383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e-DE"/>
              <a:t>Titelmasterformat durch Klicken bearbeiten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4070567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e-DE"/>
              <a:t>Titelmasterformat durch Klicken bearbeiten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821839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389012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311454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e-DE"/>
              <a:t>Titelmasterformat durch Klicken bearbeiten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7" name="Date Placeholder 6"/>
          <p:cNvSpPr>
            <a:spLocks noGrp="1"/>
          </p:cNvSpPr>
          <p:nvPr>
            <p:ph type="dt" sz="half" idx="10"/>
          </p:nvPr>
        </p:nvSpPr>
        <p:spPr/>
        <p:txBody>
          <a:bodyPr/>
          <a:lstStyle/>
          <a:p>
            <a:fld id="{7B0A6685-1A59-41EF-9A86-857E1E02323D}" type="datetimeFigureOut">
              <a:rPr lang="de-DE" smtClean="0"/>
              <a:t>04.02.2020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72682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061406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e-DE"/>
              <a:t>Titelmasterformat durch Klicken bearbeiten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510048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899590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120000" y="2505075"/>
            <a:ext cx="5025216"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Formatvorlagen des Textmasters bearbeiten</a:t>
            </a:r>
          </a:p>
        </p:txBody>
      </p:sp>
      <p:sp>
        <p:nvSpPr>
          <p:cNvPr id="6" name="Content Placeholder 5"/>
          <p:cNvSpPr>
            <a:spLocks noGrp="1"/>
          </p:cNvSpPr>
          <p:nvPr>
            <p:ph sz="quarter" idx="4"/>
          </p:nvPr>
        </p:nvSpPr>
        <p:spPr>
          <a:xfrm>
            <a:off x="6319840" y="2505075"/>
            <a:ext cx="503554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B0A6685-1A59-41EF-9A86-857E1E02323D}" type="datetimeFigureOut">
              <a:rPr lang="de-DE" smtClean="0"/>
              <a:t>04.02.2020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487484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7B0A6685-1A59-41EF-9A86-857E1E02323D}" type="datetimeFigureOut">
              <a:rPr lang="de-DE" smtClean="0"/>
              <a:t>04.02.2020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75948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4091558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A6685-1A59-41EF-9A86-857E1E02323D}" type="datetimeFigureOut">
              <a:rPr lang="de-DE" smtClean="0"/>
              <a:t>04.02.2020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16861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555198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863705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2046285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165129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9291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de-DE"/>
              <a:t>Titelmasterformat durch Klicken bearbeiten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642845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Formatvorlagen des Textmasters bearbeiten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e-DE"/>
              <a:t>Formatvorlagen des Textmasters bearbeiten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7B0A6685-1A59-41EF-9A86-857E1E02323D}" type="datetimeFigureOut">
              <a:rPr lang="de-DE" smtClean="0"/>
              <a:t>04.02.2020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862268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7B0A6685-1A59-41EF-9A86-857E1E02323D}" type="datetimeFigureOut">
              <a:rPr lang="de-DE" smtClean="0"/>
              <a:t>04.02.2020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84844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6709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45127" y="2507550"/>
            <a:ext cx="5156200"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7550"/>
            <a:ext cx="5181601" cy="36805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7B0A6685-1A59-41EF-9A86-857E1E02323D}" type="datetimeFigureOut">
              <a:rPr lang="de-DE" smtClean="0"/>
              <a:t>04.02.2020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CA629FC-02EF-4488-8565-7AA771E51A6A}" type="slidenum">
              <a:rPr lang="de-DE" smtClean="0"/>
              <a:t>‹Nr.›</a:t>
            </a:fld>
            <a:endParaRPr lang="de-DE"/>
          </a:p>
        </p:txBody>
      </p:sp>
      <p:sp>
        <p:nvSpPr>
          <p:cNvPr id="10" name="Title 9"/>
          <p:cNvSpPr>
            <a:spLocks noGrp="1"/>
          </p:cNvSpPr>
          <p:nvPr>
            <p:ph type="title"/>
          </p:nvPr>
        </p:nvSpPr>
        <p:spPr/>
        <p:txBody>
          <a:bodyPr/>
          <a:lstStyle/>
          <a:p>
            <a:r>
              <a:rPr lang="de-DE"/>
              <a:t>Titelmasterformat durch Klicken bearbeiten</a:t>
            </a:r>
            <a:endParaRPr lang="en-US" dirty="0"/>
          </a:p>
        </p:txBody>
      </p:sp>
    </p:spTree>
    <p:extLst>
      <p:ext uri="{BB962C8B-B14F-4D97-AF65-F5344CB8AC3E}">
        <p14:creationId xmlns:p14="http://schemas.microsoft.com/office/powerpoint/2010/main" val="30470728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B0A6685-1A59-41EF-9A86-857E1E02323D}" type="datetimeFigureOut">
              <a:rPr lang="de-DE" smtClean="0"/>
              <a:t>04.02.2020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69866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0A6685-1A59-41EF-9A86-857E1E02323D}" type="datetimeFigureOut">
              <a:rPr lang="de-DE" smtClean="0"/>
              <a:t>04.02.2020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CA629FC-02EF-4488-8565-7AA771E51A6A}" type="slidenum">
              <a:rPr lang="de-DE" smtClean="0"/>
              <a:t>‹Nr.›</a:t>
            </a:fld>
            <a:endParaRPr lang="de-DE"/>
          </a:p>
        </p:txBody>
      </p:sp>
      <p:sp>
        <p:nvSpPr>
          <p:cNvPr id="6" name="Title 5"/>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8267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A6685-1A59-41EF-9A86-857E1E02323D}" type="datetimeFigureOut">
              <a:rPr lang="de-DE" smtClean="0"/>
              <a:t>04.02.2020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135674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de-DE"/>
              <a:t>Titelmasterformat durch Klicken bearbeiten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322433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de-DE"/>
              <a:t>Titelmasterformat durch Klicken bearbeiten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B0A6685-1A59-41EF-9A86-857E1E02323D}" type="datetimeFigureOut">
              <a:rPr lang="de-DE" smtClean="0"/>
              <a:t>04.02.2020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CA629FC-02EF-4488-8565-7AA771E51A6A}" type="slidenum">
              <a:rPr lang="de-DE" smtClean="0"/>
              <a:t>‹Nr.›</a:t>
            </a:fld>
            <a:endParaRPr lang="de-DE"/>
          </a:p>
        </p:txBody>
      </p:sp>
    </p:spTree>
    <p:extLst>
      <p:ext uri="{BB962C8B-B14F-4D97-AF65-F5344CB8AC3E}">
        <p14:creationId xmlns:p14="http://schemas.microsoft.com/office/powerpoint/2010/main" val="390444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0000"/>
                <a:satMod val="92000"/>
                <a:lumMod val="120000"/>
              </a:schemeClr>
            </a:gs>
            <a:gs pos="59000">
              <a:schemeClr val="bg2">
                <a:shade val="98000"/>
                <a:satMod val="120000"/>
                <a:lumMod val="64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0A6685-1A59-41EF-9A86-857E1E02323D}" type="datetimeFigureOut">
              <a:rPr lang="de-DE" smtClean="0"/>
              <a:t>04.02.2020</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A629FC-02EF-4488-8565-7AA771E51A6A}" type="slidenum">
              <a:rPr lang="de-DE" smtClean="0"/>
              <a:t>‹Nr.›</a:t>
            </a:fld>
            <a:endParaRPr lang="de-DE"/>
          </a:p>
        </p:txBody>
      </p:sp>
    </p:spTree>
    <p:extLst>
      <p:ext uri="{BB962C8B-B14F-4D97-AF65-F5344CB8AC3E}">
        <p14:creationId xmlns:p14="http://schemas.microsoft.com/office/powerpoint/2010/main" val="2826312980"/>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0000"/>
                <a:satMod val="92000"/>
                <a:lumMod val="120000"/>
              </a:schemeClr>
            </a:gs>
            <a:gs pos="59000">
              <a:schemeClr val="bg2">
                <a:shade val="98000"/>
                <a:satMod val="120000"/>
                <a:lumMod val="64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0A6685-1A59-41EF-9A86-857E1E02323D}" type="datetimeFigureOut">
              <a:rPr lang="de-DE" smtClean="0"/>
              <a:t>04.02.2020</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A629FC-02EF-4488-8565-7AA771E51A6A}" type="slidenum">
              <a:rPr lang="de-DE" smtClean="0"/>
              <a:t>‹Nr.›</a:t>
            </a:fld>
            <a:endParaRPr lang="de-DE"/>
          </a:p>
        </p:txBody>
      </p:sp>
    </p:spTree>
    <p:extLst>
      <p:ext uri="{BB962C8B-B14F-4D97-AF65-F5344CB8AC3E}">
        <p14:creationId xmlns:p14="http://schemas.microsoft.com/office/powerpoint/2010/main" val="183740677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0000"/>
                <a:satMod val="92000"/>
                <a:lumMod val="120000"/>
              </a:schemeClr>
            </a:gs>
            <a:gs pos="59000">
              <a:schemeClr val="bg2">
                <a:shade val="98000"/>
                <a:satMod val="120000"/>
                <a:lumMod val="64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B0A6685-1A59-41EF-9A86-857E1E02323D}" type="datetimeFigureOut">
              <a:rPr lang="de-DE" smtClean="0"/>
              <a:t>04.02.2020</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CA629FC-02EF-4488-8565-7AA771E51A6A}" type="slidenum">
              <a:rPr lang="de-DE" smtClean="0"/>
              <a:t>‹Nr.›</a:t>
            </a:fld>
            <a:endParaRPr lang="de-DE"/>
          </a:p>
        </p:txBody>
      </p:sp>
    </p:spTree>
    <p:extLst>
      <p:ext uri="{BB962C8B-B14F-4D97-AF65-F5344CB8AC3E}">
        <p14:creationId xmlns:p14="http://schemas.microsoft.com/office/powerpoint/2010/main" val="133440103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59000">
              <a:schemeClr val="bg2">
                <a:shade val="98000"/>
                <a:satMod val="120000"/>
                <a:lumMod val="64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B0A6685-1A59-41EF-9A86-857E1E02323D}" type="datetimeFigureOut">
              <a:rPr lang="de-DE" smtClean="0"/>
              <a:t>04.02.2020</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CA629FC-02EF-4488-8565-7AA771E51A6A}" type="slidenum">
              <a:rPr lang="de-DE" smtClean="0"/>
              <a:t>‹Nr.›</a:t>
            </a:fld>
            <a:endParaRPr lang="de-DE"/>
          </a:p>
        </p:txBody>
      </p:sp>
    </p:spTree>
    <p:extLst>
      <p:ext uri="{BB962C8B-B14F-4D97-AF65-F5344CB8AC3E}">
        <p14:creationId xmlns:p14="http://schemas.microsoft.com/office/powerpoint/2010/main" val="4191032344"/>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8" Type="http://schemas.openxmlformats.org/officeDocument/2006/relationships/hyperlink" Target="http://archiv2016.gaz-reichelsheim.de/html/ruth_david_liest__09-07.html" TargetMode="External"/><Relationship Id="rId3" Type="http://schemas.openxmlformats.org/officeDocument/2006/relationships/hyperlink" Target="http://www.holocaust-chronologie.de/chronologie/uebersicht/kurzfassung.html" TargetMode="External"/><Relationship Id="rId7" Type="http://schemas.openxmlformats.org/officeDocument/2006/relationships/hyperlink" Target="http://www.arbeitskreis-zwingenberger-synagoge.de/unser-angebot/veranstaltungen/veranstaltungen-2006/lesung-mit-ruth-l-david.html" TargetMode="External"/><Relationship Id="rId2" Type="http://schemas.openxmlformats.org/officeDocument/2006/relationships/hyperlink" Target="http://www.yadvashem.org/yv/de/holocaust/about/" TargetMode="External"/><Relationship Id="rId1" Type="http://schemas.openxmlformats.org/officeDocument/2006/relationships/slideLayout" Target="../slideLayouts/slideLayout35.xml"/><Relationship Id="rId6" Type="http://schemas.openxmlformats.org/officeDocument/2006/relationships/hyperlink" Target="http://www.gaz-reichelsheim.de/html/ruth_david_liest__09-07.html" TargetMode="External"/><Relationship Id="rId5" Type="http://schemas.openxmlformats.org/officeDocument/2006/relationships/hyperlink" Target="https://www.lpb-bw.de/reichspogromnacht.html" TargetMode="External"/><Relationship Id="rId4" Type="http://schemas.openxmlformats.org/officeDocument/2006/relationships/hyperlink" Target="http://www.wasistwas.de/archiv-geschichte-details/die-pogromnacht-verharmlosend-als-reichskristallnacht-bekann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0.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0.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39.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72174" y="1619250"/>
            <a:ext cx="5010883" cy="388451"/>
          </a:xfrm>
        </p:spPr>
        <p:txBody>
          <a:bodyPr>
            <a:normAutofit fontScale="90000"/>
          </a:bodyPr>
          <a:lstStyle/>
          <a:p>
            <a:r>
              <a:rPr lang="de-DE" dirty="0"/>
              <a:t>Ruth L. David- </a:t>
            </a:r>
            <a:br>
              <a:rPr lang="de-DE" dirty="0"/>
            </a:br>
            <a:r>
              <a:rPr lang="de-DE" dirty="0"/>
              <a:t>eine Odenwälder Jüdin im Holocaust </a:t>
            </a:r>
          </a:p>
        </p:txBody>
      </p:sp>
      <p:sp>
        <p:nvSpPr>
          <p:cNvPr id="6" name="Inhaltsplatzhalter 5"/>
          <p:cNvSpPr>
            <a:spLocks noGrp="1"/>
          </p:cNvSpPr>
          <p:nvPr>
            <p:ph idx="1"/>
          </p:nvPr>
        </p:nvSpPr>
        <p:spPr>
          <a:xfrm>
            <a:off x="6962862" y="4403266"/>
            <a:ext cx="5305154" cy="1945876"/>
          </a:xfrm>
        </p:spPr>
        <p:txBody>
          <a:bodyPr>
            <a:normAutofit fontScale="77500" lnSpcReduction="20000"/>
          </a:bodyPr>
          <a:lstStyle/>
          <a:p>
            <a:pPr marL="0" indent="0">
              <a:buNone/>
            </a:pPr>
            <a:r>
              <a:rPr lang="de-DE" dirty="0"/>
              <a:t>	</a:t>
            </a:r>
          </a:p>
          <a:p>
            <a:pPr marL="0" indent="0">
              <a:buNone/>
            </a:pPr>
            <a:endParaRPr lang="de-DE" dirty="0"/>
          </a:p>
          <a:p>
            <a:pPr marL="0" indent="0">
              <a:buNone/>
            </a:pPr>
            <a:endParaRPr lang="de-DE" dirty="0"/>
          </a:p>
          <a:p>
            <a:pPr marL="0" indent="0">
              <a:buNone/>
            </a:pPr>
            <a:r>
              <a:rPr lang="de-DE" dirty="0"/>
              <a:t>	</a:t>
            </a:r>
            <a:endParaRPr lang="de-DE" dirty="0">
              <a:solidFill>
                <a:schemeClr val="bg1"/>
              </a:solidFill>
              <a:latin typeface="Calibri Light" panose="020F0302020204030204" pitchFamily="34" charset="0"/>
            </a:endParaRPr>
          </a:p>
          <a:p>
            <a:pPr marL="0" indent="0">
              <a:buNone/>
            </a:pPr>
            <a:r>
              <a:rPr lang="de-DE" dirty="0">
                <a:solidFill>
                  <a:schemeClr val="bg1"/>
                </a:solidFill>
                <a:latin typeface="Calibri Light" panose="020F0302020204030204" pitchFamily="34" charset="0"/>
              </a:rPr>
              <a:t>	</a:t>
            </a:r>
            <a:r>
              <a:rPr lang="de-DE" sz="4900" dirty="0">
                <a:solidFill>
                  <a:schemeClr val="bg1"/>
                </a:solidFill>
                <a:latin typeface="Calibri Light" panose="020F0302020204030204" pitchFamily="34" charset="0"/>
              </a:rPr>
              <a:t>	</a:t>
            </a:r>
            <a:r>
              <a:rPr lang="de-DE" sz="4900" dirty="0">
                <a:solidFill>
                  <a:schemeClr val="tx1"/>
                </a:solidFill>
                <a:latin typeface="Calibri Light" panose="020F0302020204030204" pitchFamily="34" charset="0"/>
              </a:rPr>
              <a:t>SM</a:t>
            </a:r>
            <a:r>
              <a:rPr lang="de-DE" dirty="0">
                <a:solidFill>
                  <a:schemeClr val="bg1"/>
                </a:solidFill>
                <a:latin typeface="Calibri Light" panose="020F0302020204030204" pitchFamily="34" charset="0"/>
              </a:rPr>
              <a:t>	</a:t>
            </a:r>
          </a:p>
          <a:p>
            <a:pPr marL="0" indent="0">
              <a:buNone/>
            </a:pPr>
            <a:endParaRPr lang="de-DE" dirty="0"/>
          </a:p>
        </p:txBody>
      </p:sp>
      <p:pic>
        <p:nvPicPr>
          <p:cNvPr id="3" name="Grafik 2">
            <a:extLst>
              <a:ext uri="{FF2B5EF4-FFF2-40B4-BE49-F238E27FC236}">
                <a16:creationId xmlns:a16="http://schemas.microsoft.com/office/drawing/2014/main" id="{D4F9D8FE-B0FA-4CD2-A0B9-F28CC39E3D58}"/>
              </a:ext>
            </a:extLst>
          </p:cNvPr>
          <p:cNvPicPr>
            <a:picLocks noChangeAspect="1"/>
          </p:cNvPicPr>
          <p:nvPr/>
        </p:nvPicPr>
        <p:blipFill>
          <a:blip r:embed="rId2"/>
          <a:stretch>
            <a:fillRect/>
          </a:stretch>
        </p:blipFill>
        <p:spPr>
          <a:xfrm>
            <a:off x="850958" y="891666"/>
            <a:ext cx="3549592" cy="5243716"/>
          </a:xfrm>
          <a:prstGeom prst="rect">
            <a:avLst/>
          </a:prstGeom>
        </p:spPr>
      </p:pic>
    </p:spTree>
    <p:extLst>
      <p:ext uri="{BB962C8B-B14F-4D97-AF65-F5344CB8AC3E}">
        <p14:creationId xmlns:p14="http://schemas.microsoft.com/office/powerpoint/2010/main" val="186571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373" y="1683291"/>
            <a:ext cx="6730765" cy="4299447"/>
          </a:xfrm>
          <a:prstGeom prst="rect">
            <a:avLst/>
          </a:prstGeom>
          <a:ln>
            <a:noFill/>
          </a:ln>
          <a:effectLst>
            <a:outerShdw blurRad="190500" algn="tl" rotWithShape="0">
              <a:srgbClr val="000000">
                <a:alpha val="70000"/>
              </a:srgbClr>
            </a:outerShdw>
          </a:effectLst>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t="1172"/>
          <a:stretch/>
        </p:blipFill>
        <p:spPr>
          <a:xfrm>
            <a:off x="7445828" y="2397967"/>
            <a:ext cx="3984173" cy="3921330"/>
          </a:xfrm>
          <a:prstGeom prst="rect">
            <a:avLst/>
          </a:prstGeom>
          <a:ln>
            <a:noFill/>
          </a:ln>
          <a:effectLst>
            <a:outerShdw blurRad="190500" algn="tl" rotWithShape="0">
              <a:srgbClr val="000000">
                <a:alpha val="70000"/>
              </a:srgbClr>
            </a:outerShdw>
          </a:effectLst>
        </p:spPr>
      </p:pic>
      <p:sp>
        <p:nvSpPr>
          <p:cNvPr id="6" name="Titel 5"/>
          <p:cNvSpPr>
            <a:spLocks noGrp="1"/>
          </p:cNvSpPr>
          <p:nvPr>
            <p:ph type="title"/>
          </p:nvPr>
        </p:nvSpPr>
        <p:spPr>
          <a:xfrm>
            <a:off x="838200" y="365126"/>
            <a:ext cx="10515600" cy="1239740"/>
          </a:xfrm>
        </p:spPr>
        <p:txBody>
          <a:bodyPr>
            <a:normAutofit/>
          </a:bodyPr>
          <a:lstStyle/>
          <a:p>
            <a:r>
              <a:rPr lang="de-DE" sz="3600" dirty="0">
                <a:latin typeface="Calibri" panose="020F0502020204030204" pitchFamily="34" charset="0"/>
              </a:rPr>
              <a:t>Fränkisch- </a:t>
            </a:r>
            <a:r>
              <a:rPr lang="de-DE" sz="3600" dirty="0" err="1">
                <a:latin typeface="Calibri" panose="020F0502020204030204" pitchFamily="34" charset="0"/>
              </a:rPr>
              <a:t>Crumbach</a:t>
            </a:r>
            <a:r>
              <a:rPr lang="de-DE" sz="3600" dirty="0">
                <a:latin typeface="Calibri" panose="020F0502020204030204" pitchFamily="34" charset="0"/>
              </a:rPr>
              <a:t> </a:t>
            </a:r>
          </a:p>
        </p:txBody>
      </p:sp>
    </p:spTree>
    <p:extLst>
      <p:ext uri="{BB962C8B-B14F-4D97-AF65-F5344CB8AC3E}">
        <p14:creationId xmlns:p14="http://schemas.microsoft.com/office/powerpoint/2010/main" val="375484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latin typeface="Calibri" panose="020F0502020204030204" pitchFamily="34" charset="0"/>
              </a:rPr>
              <a:t>Erinnerungen  </a:t>
            </a:r>
          </a:p>
        </p:txBody>
      </p:sp>
      <p:sp>
        <p:nvSpPr>
          <p:cNvPr id="3" name="Inhaltsplatzhalter 2"/>
          <p:cNvSpPr>
            <a:spLocks noGrp="1"/>
          </p:cNvSpPr>
          <p:nvPr>
            <p:ph idx="1"/>
          </p:nvPr>
        </p:nvSpPr>
        <p:spPr>
          <a:xfrm>
            <a:off x="838200" y="1825625"/>
            <a:ext cx="10233800" cy="4351338"/>
          </a:xfrm>
        </p:spPr>
        <p:txBody>
          <a:bodyPr>
            <a:normAutofit fontScale="70000" lnSpcReduction="20000"/>
          </a:bodyPr>
          <a:lstStyle/>
          <a:p>
            <a:pPr marL="0" indent="0">
              <a:buNone/>
            </a:pPr>
            <a:r>
              <a:rPr lang="de-DE" dirty="0">
                <a:latin typeface="Calibri Light" panose="020F0302020204030204" pitchFamily="34" charset="0"/>
              </a:rPr>
              <a:t>Ausgrenzungen in der Schule</a:t>
            </a:r>
          </a:p>
          <a:p>
            <a:r>
              <a:rPr lang="de-DE" dirty="0"/>
              <a:t>Ruths Ausschluss mit sechseinhalb Jahren aus der ersten Klasse der Volksschule </a:t>
            </a:r>
          </a:p>
          <a:p>
            <a:r>
              <a:rPr lang="de-DE" dirty="0"/>
              <a:t>im deutschen Reich: jüdische Kinder besuchen noch bis 1938 Schulen </a:t>
            </a:r>
          </a:p>
          <a:p>
            <a:r>
              <a:rPr lang="de-DE" dirty="0"/>
              <a:t>im Odenwald bereits ab 1934 </a:t>
            </a:r>
          </a:p>
          <a:p>
            <a:pPr marL="0" indent="0">
              <a:buNone/>
            </a:pPr>
            <a:endParaRPr lang="de-DE" dirty="0">
              <a:latin typeface="Calibri Light" panose="020F0302020204030204" pitchFamily="34" charset="0"/>
            </a:endParaRPr>
          </a:p>
          <a:p>
            <a:pPr marL="0" indent="0">
              <a:buNone/>
            </a:pPr>
            <a:r>
              <a:rPr lang="de-DE" dirty="0">
                <a:latin typeface="Calibri Light" panose="020F0302020204030204" pitchFamily="34" charset="0"/>
              </a:rPr>
              <a:t>Angriff auf den Schulbus </a:t>
            </a:r>
          </a:p>
          <a:p>
            <a:r>
              <a:rPr lang="de-DE" dirty="0"/>
              <a:t>die jüdische Gemeinde  organisiert einen Schulbus, der die wenigen Kinder aus Reichelsheim und Fränkisch-Crumbach nach Höchst zum Unterricht bringt</a:t>
            </a:r>
          </a:p>
          <a:p>
            <a:r>
              <a:rPr lang="de-DE" dirty="0"/>
              <a:t>Kinder wurden unterwegs mit Steinen beworfen</a:t>
            </a:r>
          </a:p>
          <a:p>
            <a:r>
              <a:rPr lang="de-DE" dirty="0"/>
              <a:t>ein ortsbekannter NSDAP-Mann blockierte den Weg mit seinem LKW </a:t>
            </a:r>
          </a:p>
          <a:p>
            <a:r>
              <a:rPr lang="de-DE" dirty="0"/>
              <a:t>schlug sämtliche Scheiben ihres  Schulbusses ein, während die Kinder ängstlich auf den Sitzen kauerten</a:t>
            </a:r>
          </a:p>
          <a:p>
            <a:r>
              <a:rPr lang="de-DE" dirty="0">
                <a:latin typeface="Calibri Light" panose="020F0302020204030204" pitchFamily="34" charset="0"/>
              </a:rPr>
              <a:t>Jüdische Schule in Höchst</a:t>
            </a:r>
          </a:p>
          <a:p>
            <a:pPr marL="0" indent="0">
              <a:buNone/>
            </a:pPr>
            <a:endParaRPr lang="de-DE" dirty="0">
              <a:latin typeface="Calibri Light" panose="020F0302020204030204" pitchFamily="34" charset="0"/>
            </a:endParaRPr>
          </a:p>
          <a:p>
            <a:endParaRPr lang="de-DE" dirty="0">
              <a:latin typeface="Calibri Light" panose="020F0302020204030204" pitchFamily="34" charset="0"/>
            </a:endParaRPr>
          </a:p>
        </p:txBody>
      </p:sp>
    </p:spTree>
    <p:extLst>
      <p:ext uri="{BB962C8B-B14F-4D97-AF65-F5344CB8AC3E}">
        <p14:creationId xmlns:p14="http://schemas.microsoft.com/office/powerpoint/2010/main" val="334342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D877C-4693-4B38-9D35-97405241A155}"/>
              </a:ext>
            </a:extLst>
          </p:cNvPr>
          <p:cNvSpPr>
            <a:spLocks noGrp="1"/>
          </p:cNvSpPr>
          <p:nvPr>
            <p:ph type="title"/>
          </p:nvPr>
        </p:nvSpPr>
        <p:spPr/>
        <p:txBody>
          <a:bodyPr/>
          <a:lstStyle/>
          <a:p>
            <a:r>
              <a:rPr lang="de-DE" dirty="0">
                <a:latin typeface="Calibri" panose="020F0502020204030204" pitchFamily="34" charset="0"/>
              </a:rPr>
              <a:t>Erinnerungen </a:t>
            </a:r>
            <a:endParaRPr lang="de-DE" dirty="0"/>
          </a:p>
        </p:txBody>
      </p:sp>
      <p:sp>
        <p:nvSpPr>
          <p:cNvPr id="3" name="Inhaltsplatzhalter 2">
            <a:extLst>
              <a:ext uri="{FF2B5EF4-FFF2-40B4-BE49-F238E27FC236}">
                <a16:creationId xmlns:a16="http://schemas.microsoft.com/office/drawing/2014/main" id="{76CE70D3-07F9-45C6-AB6D-5B76B4E508DC}"/>
              </a:ext>
            </a:extLst>
          </p:cNvPr>
          <p:cNvSpPr>
            <a:spLocks noGrp="1"/>
          </p:cNvSpPr>
          <p:nvPr>
            <p:ph idx="1"/>
          </p:nvPr>
        </p:nvSpPr>
        <p:spPr/>
        <p:txBody>
          <a:bodyPr>
            <a:normAutofit fontScale="77500" lnSpcReduction="20000"/>
          </a:bodyPr>
          <a:lstStyle/>
          <a:p>
            <a:r>
              <a:rPr lang="de-DE" dirty="0">
                <a:latin typeface="Calibri Light" panose="020F0302020204030204" pitchFamily="34" charset="0"/>
              </a:rPr>
              <a:t>Angst vor Auswanderung </a:t>
            </a:r>
          </a:p>
          <a:p>
            <a:r>
              <a:rPr lang="de-DE" dirty="0">
                <a:latin typeface="Calibri Light" panose="020F0302020204030204" pitchFamily="34" charset="0"/>
              </a:rPr>
              <a:t>„Arisierung“ : Vater muss Fabrik verkaufen </a:t>
            </a:r>
          </a:p>
          <a:p>
            <a:pPr marL="0" indent="0">
              <a:buNone/>
            </a:pPr>
            <a:endParaRPr lang="de-DE" dirty="0">
              <a:latin typeface="Calibri Light" panose="020F0302020204030204" pitchFamily="34" charset="0"/>
            </a:endParaRPr>
          </a:p>
          <a:p>
            <a:pPr marL="0" indent="0">
              <a:buNone/>
            </a:pPr>
            <a:r>
              <a:rPr lang="de-DE" dirty="0">
                <a:latin typeface="Calibri Light" panose="020F0302020204030204" pitchFamily="34" charset="0"/>
              </a:rPr>
              <a:t>Pogromnacht 1938 </a:t>
            </a:r>
          </a:p>
          <a:p>
            <a:r>
              <a:rPr lang="de-DE" dirty="0"/>
              <a:t>die Einrichtung im elterlichen Haus wird kurz und klein geschlagen </a:t>
            </a:r>
          </a:p>
          <a:p>
            <a:r>
              <a:rPr lang="de-DE" dirty="0"/>
              <a:t>„Kein Geschirr war mehr heil, die Einmachgläser alle auf dem Küchenboden zerschmettert, sogar Vorhänge und Bettwäsche zerschnitten“, schildert Frau David. </a:t>
            </a:r>
          </a:p>
          <a:p>
            <a:r>
              <a:rPr lang="de-DE" dirty="0"/>
              <a:t>„Ihr gehbehinderter Onkel wird mit samt Rollstuhl die Treppe hinab gestoßen. Das Gesicht der geliebten Tante zur Unkenntlichkeit zerschlagen. Der Vater und ein älterer Bruder werden in das Konzentrationslager Buchenwald gebracht. Beide werden zwar nach einiger Zeit entlassen, aber ihr 60 Jahre alter Vater ist nach dem Lageraufenthalt ein gebrochener Mann, der um Jahre gealtert scheint.“ Förderverein Georg-August-Zinn-Schule</a:t>
            </a:r>
            <a:endParaRPr lang="de-DE" dirty="0">
              <a:latin typeface="Calibri Light" panose="020F0302020204030204" pitchFamily="34" charset="0"/>
            </a:endParaRPr>
          </a:p>
          <a:p>
            <a:endParaRPr lang="de-DE" dirty="0">
              <a:latin typeface="Calibri Light" panose="020F0302020204030204" pitchFamily="34" charset="0"/>
            </a:endParaRPr>
          </a:p>
          <a:p>
            <a:endParaRPr lang="de-DE" dirty="0">
              <a:latin typeface="Calibri Light" panose="020F0302020204030204" pitchFamily="34" charset="0"/>
            </a:endParaRPr>
          </a:p>
          <a:p>
            <a:endParaRPr lang="de-DE" dirty="0"/>
          </a:p>
        </p:txBody>
      </p:sp>
    </p:spTree>
    <p:extLst>
      <p:ext uri="{BB962C8B-B14F-4D97-AF65-F5344CB8AC3E}">
        <p14:creationId xmlns:p14="http://schemas.microsoft.com/office/powerpoint/2010/main" val="417629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7D2A2-7E5F-4607-85E4-A5D8B05D0197}"/>
              </a:ext>
            </a:extLst>
          </p:cNvPr>
          <p:cNvSpPr>
            <a:spLocks noGrp="1"/>
          </p:cNvSpPr>
          <p:nvPr>
            <p:ph type="title"/>
          </p:nvPr>
        </p:nvSpPr>
        <p:spPr/>
        <p:txBody>
          <a:bodyPr/>
          <a:lstStyle/>
          <a:p>
            <a:r>
              <a:rPr lang="de-DE" dirty="0">
                <a:latin typeface="Calibri" panose="020F0502020204030204" pitchFamily="34" charset="0"/>
              </a:rPr>
              <a:t>Erinnerungen </a:t>
            </a:r>
            <a:endParaRPr lang="de-DE" dirty="0"/>
          </a:p>
        </p:txBody>
      </p:sp>
      <p:sp>
        <p:nvSpPr>
          <p:cNvPr id="3" name="Inhaltsplatzhalter 2">
            <a:extLst>
              <a:ext uri="{FF2B5EF4-FFF2-40B4-BE49-F238E27FC236}">
                <a16:creationId xmlns:a16="http://schemas.microsoft.com/office/drawing/2014/main" id="{0DB9A5B4-C4B5-4B31-A557-ADEA3ACC0B7E}"/>
              </a:ext>
            </a:extLst>
          </p:cNvPr>
          <p:cNvSpPr>
            <a:spLocks noGrp="1"/>
          </p:cNvSpPr>
          <p:nvPr>
            <p:ph idx="1"/>
          </p:nvPr>
        </p:nvSpPr>
        <p:spPr/>
        <p:txBody>
          <a:bodyPr>
            <a:normAutofit fontScale="92500"/>
          </a:bodyPr>
          <a:lstStyle/>
          <a:p>
            <a:pPr marL="0" indent="0">
              <a:buNone/>
            </a:pPr>
            <a:r>
              <a:rPr lang="de-DE" dirty="0">
                <a:latin typeface="Calibri Light" panose="020F0302020204030204" pitchFamily="34" charset="0"/>
              </a:rPr>
              <a:t>1939 Trennung von Familie </a:t>
            </a:r>
          </a:p>
          <a:p>
            <a:pPr marL="0" indent="0">
              <a:buNone/>
            </a:pPr>
            <a:endParaRPr lang="de-DE" dirty="0"/>
          </a:p>
          <a:p>
            <a:pPr marL="0" indent="0">
              <a:buNone/>
            </a:pPr>
            <a:r>
              <a:rPr lang="de-DE" dirty="0"/>
              <a:t>„Die Familie zieht dann nach Mannheim, in der Hoffnung, in der Anonymität der Großstadt etwas geschützter leben zu können. Aber diese Hoffnung erfüllt sich nicht. Das Leben der kleinen Ruth wird dadurch gerettet, dass ihre Eltern sie auf einen Kindertransport nach England schicken. Ursprünglich nur für ein Jahr, aber es wurden sieben lange Jahre. Erst nach dem Krieg erfährt Ruth Oppenheimer, dass ihre Eltern 1942 nach Auschwitz deportiert und dort ermordet wurden. Auch der behinderte Onkel Gustav und seine treue Schwester haben das Dritte Reich nicht überlebt.“ Förderverein Georg-August-Zinn-Schule</a:t>
            </a:r>
            <a:endParaRPr lang="de-DE" dirty="0">
              <a:latin typeface="Calibri Light" panose="020F0302020204030204" pitchFamily="34" charset="0"/>
            </a:endParaRPr>
          </a:p>
          <a:p>
            <a:endParaRPr lang="de-DE" dirty="0"/>
          </a:p>
        </p:txBody>
      </p:sp>
    </p:spTree>
    <p:extLst>
      <p:ext uri="{BB962C8B-B14F-4D97-AF65-F5344CB8AC3E}">
        <p14:creationId xmlns:p14="http://schemas.microsoft.com/office/powerpoint/2010/main" val="160525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latin typeface="Calibri" panose="020F0502020204030204" pitchFamily="34" charset="0"/>
              </a:rPr>
              <a:t>Das Heimleben   </a:t>
            </a:r>
          </a:p>
        </p:txBody>
      </p:sp>
      <p:sp>
        <p:nvSpPr>
          <p:cNvPr id="3" name="Inhaltsplatzhalter 2"/>
          <p:cNvSpPr>
            <a:spLocks noGrp="1"/>
          </p:cNvSpPr>
          <p:nvPr>
            <p:ph idx="1"/>
          </p:nvPr>
        </p:nvSpPr>
        <p:spPr/>
        <p:txBody>
          <a:bodyPr/>
          <a:lstStyle/>
          <a:p>
            <a:r>
              <a:rPr lang="de-DE" dirty="0">
                <a:latin typeface="Calibri Light" panose="020F0302020204030204" pitchFamily="34" charset="0"/>
              </a:rPr>
              <a:t>Nordengland  </a:t>
            </a:r>
          </a:p>
          <a:p>
            <a:r>
              <a:rPr lang="de-DE" dirty="0">
                <a:latin typeface="Calibri Light" panose="020F0302020204030204" pitchFamily="34" charset="0"/>
              </a:rPr>
              <a:t>Das Hilfskomitee </a:t>
            </a:r>
          </a:p>
          <a:p>
            <a:r>
              <a:rPr lang="de-DE" dirty="0">
                <a:latin typeface="Calibri Light" panose="020F0302020204030204" pitchFamily="34" charset="0"/>
              </a:rPr>
              <a:t>Schwierigkeiten im Heim: anfangs unglücklich </a:t>
            </a:r>
          </a:p>
          <a:p>
            <a:r>
              <a:rPr lang="de-DE" dirty="0">
                <a:latin typeface="Calibri Light" panose="020F0302020204030204" pitchFamily="34" charset="0"/>
              </a:rPr>
              <a:t>Eingegrenzte Kontaktmöglichkeiten </a:t>
            </a:r>
          </a:p>
          <a:p>
            <a:r>
              <a:rPr lang="de-DE" dirty="0">
                <a:latin typeface="Calibri Light" panose="020F0302020204030204" pitchFamily="34" charset="0"/>
              </a:rPr>
              <a:t>Vorsichtsmaßnahmen während Kriegszeit </a:t>
            </a:r>
          </a:p>
          <a:p>
            <a:r>
              <a:rPr lang="de-DE" dirty="0">
                <a:latin typeface="Calibri Light" panose="020F0302020204030204" pitchFamily="34" charset="0"/>
              </a:rPr>
              <a:t>Heimwechsel: bringt positive Wendepunkte in ihr Leben </a:t>
            </a:r>
          </a:p>
          <a:p>
            <a:r>
              <a:rPr lang="de-DE" dirty="0">
                <a:latin typeface="Calibri Light" panose="020F0302020204030204" pitchFamily="34" charset="0"/>
              </a:rPr>
              <a:t>Besuch der Geschwister </a:t>
            </a:r>
          </a:p>
          <a:p>
            <a:r>
              <a:rPr lang="de-DE" dirty="0">
                <a:latin typeface="Calibri Light" panose="020F0302020204030204" pitchFamily="34" charset="0"/>
              </a:rPr>
              <a:t>Ende des Krieges erfährt sie über Schicksal ihrer Eltern</a:t>
            </a:r>
          </a:p>
        </p:txBody>
      </p:sp>
    </p:spTree>
    <p:extLst>
      <p:ext uri="{BB962C8B-B14F-4D97-AF65-F5344CB8AC3E}">
        <p14:creationId xmlns:p14="http://schemas.microsoft.com/office/powerpoint/2010/main" val="107773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sz="3600" dirty="0">
                <a:latin typeface="Calibri" panose="020F0502020204030204" pitchFamily="34" charset="0"/>
              </a:rPr>
              <a:t>Folgen auf die Familie   </a:t>
            </a:r>
          </a:p>
        </p:txBody>
      </p:sp>
      <p:sp>
        <p:nvSpPr>
          <p:cNvPr id="8" name="Inhaltsplatzhalter 7"/>
          <p:cNvSpPr>
            <a:spLocks noGrp="1"/>
          </p:cNvSpPr>
          <p:nvPr>
            <p:ph idx="1"/>
          </p:nvPr>
        </p:nvSpPr>
        <p:spPr/>
        <p:txBody>
          <a:bodyPr>
            <a:normAutofit/>
          </a:bodyPr>
          <a:lstStyle/>
          <a:p>
            <a:pPr marL="0" indent="0">
              <a:buNone/>
            </a:pPr>
            <a:endParaRPr lang="de-DE" dirty="0">
              <a:latin typeface="+mj-lt"/>
            </a:endParaRPr>
          </a:p>
          <a:p>
            <a:endParaRPr lang="de-DE" sz="2400" dirty="0"/>
          </a:p>
        </p:txBody>
      </p:sp>
      <p:sp>
        <p:nvSpPr>
          <p:cNvPr id="3" name="Inhaltsplatzhalter 2"/>
          <p:cNvSpPr>
            <a:spLocks noGrp="1"/>
          </p:cNvSpPr>
          <p:nvPr>
            <p:ph sz="half" idx="4294967295"/>
          </p:nvPr>
        </p:nvSpPr>
        <p:spPr>
          <a:xfrm>
            <a:off x="838200" y="1960562"/>
            <a:ext cx="6136834" cy="4351338"/>
          </a:xfrm>
        </p:spPr>
        <p:txBody>
          <a:bodyPr>
            <a:normAutofit/>
          </a:bodyPr>
          <a:lstStyle/>
          <a:p>
            <a:r>
              <a:rPr lang="de-DE" dirty="0">
                <a:latin typeface="Calibri Light" panose="020F0302020204030204" pitchFamily="34" charset="0"/>
              </a:rPr>
              <a:t>jahrelange Entfernung über fünf verschiedene Aufenthaltsorte </a:t>
            </a:r>
          </a:p>
          <a:p>
            <a:r>
              <a:rPr lang="de-DE" dirty="0">
                <a:latin typeface="Calibri Light" panose="020F0302020204030204" pitchFamily="34" charset="0"/>
              </a:rPr>
              <a:t>1942 werden Eltern in Auschwitz ermordet </a:t>
            </a:r>
          </a:p>
          <a:p>
            <a:r>
              <a:rPr lang="de-DE" dirty="0">
                <a:latin typeface="Calibri Light" panose="020F0302020204030204" pitchFamily="34" charset="0"/>
              </a:rPr>
              <a:t>alle Geschwister überlebten </a:t>
            </a:r>
          </a:p>
          <a:p>
            <a:r>
              <a:rPr lang="de-DE" dirty="0">
                <a:latin typeface="Calibri Light" panose="020F0302020204030204" pitchFamily="34" charset="0"/>
              </a:rPr>
              <a:t>heute: keine gemeinsame Sprache mehr </a:t>
            </a:r>
          </a:p>
          <a:p>
            <a:pPr marL="0" indent="0">
              <a:buNone/>
            </a:pPr>
            <a:endParaRPr lang="de-DE" dirty="0">
              <a:latin typeface="Calibri Light" panose="020F0302020204030204" pitchFamily="34" charset="0"/>
            </a:endParaRPr>
          </a:p>
          <a:p>
            <a:pPr marL="0" indent="0">
              <a:buNone/>
            </a:pPr>
            <a:endParaRPr lang="de-DE" dirty="0"/>
          </a:p>
        </p:txBody>
      </p:sp>
    </p:spTree>
    <p:extLst>
      <p:ext uri="{BB962C8B-B14F-4D97-AF65-F5344CB8AC3E}">
        <p14:creationId xmlns:p14="http://schemas.microsoft.com/office/powerpoint/2010/main" val="168586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latin typeface="Calibri" panose="020F0502020204030204" pitchFamily="34" charset="0"/>
              </a:rPr>
              <a:t>Möglichkeiten 				Heutige Situation </a:t>
            </a:r>
          </a:p>
        </p:txBody>
      </p:sp>
      <p:sp>
        <p:nvSpPr>
          <p:cNvPr id="3" name="Inhaltsplatzhalter 2"/>
          <p:cNvSpPr>
            <a:spLocks noGrp="1"/>
          </p:cNvSpPr>
          <p:nvPr>
            <p:ph sz="half" idx="1"/>
          </p:nvPr>
        </p:nvSpPr>
        <p:spPr/>
        <p:txBody>
          <a:bodyPr>
            <a:normAutofit/>
          </a:bodyPr>
          <a:lstStyle/>
          <a:p>
            <a:r>
              <a:rPr lang="de-DE" dirty="0">
                <a:latin typeface="Calibri Light" panose="020F0302020204030204" pitchFamily="34" charset="0"/>
              </a:rPr>
              <a:t>Studium an Londoner Universität </a:t>
            </a:r>
          </a:p>
          <a:p>
            <a:r>
              <a:rPr lang="de-DE" dirty="0">
                <a:latin typeface="Calibri Light" panose="020F0302020204030204" pitchFamily="34" charset="0"/>
              </a:rPr>
              <a:t>Examensprüferin</a:t>
            </a:r>
          </a:p>
          <a:p>
            <a:r>
              <a:rPr lang="de-DE" dirty="0">
                <a:latin typeface="Calibri Light" panose="020F0302020204030204" pitchFamily="34" charset="0"/>
              </a:rPr>
              <a:t>Später Lehrerin </a:t>
            </a:r>
          </a:p>
          <a:p>
            <a:r>
              <a:rPr lang="de-DE" dirty="0">
                <a:latin typeface="Calibri Light" panose="020F0302020204030204" pitchFamily="34" charset="0"/>
              </a:rPr>
              <a:t>Treffen mit Heimbewohnerinnen und Heimatbesuch </a:t>
            </a:r>
          </a:p>
          <a:p>
            <a:endParaRPr lang="de-DE" dirty="0">
              <a:latin typeface="Calibri Light" panose="020F0302020204030204" pitchFamily="34" charset="0"/>
            </a:endParaRPr>
          </a:p>
        </p:txBody>
      </p:sp>
      <p:sp>
        <p:nvSpPr>
          <p:cNvPr id="4" name="Inhaltsplatzhalter 3"/>
          <p:cNvSpPr>
            <a:spLocks noGrp="1"/>
          </p:cNvSpPr>
          <p:nvPr>
            <p:ph sz="half" idx="2"/>
          </p:nvPr>
        </p:nvSpPr>
        <p:spPr/>
        <p:txBody>
          <a:bodyPr>
            <a:normAutofit/>
          </a:bodyPr>
          <a:lstStyle/>
          <a:p>
            <a:r>
              <a:rPr lang="de-DE" dirty="0">
                <a:latin typeface="Calibri Light" panose="020F0302020204030204" pitchFamily="34" charset="0"/>
              </a:rPr>
              <a:t>2 Kinder </a:t>
            </a:r>
          </a:p>
          <a:p>
            <a:r>
              <a:rPr lang="de-DE" dirty="0">
                <a:latin typeface="Calibri Light" panose="020F0302020204030204" pitchFamily="34" charset="0"/>
              </a:rPr>
              <a:t>Seit 1992 lebt sie in </a:t>
            </a:r>
            <a:r>
              <a:rPr lang="de-DE" dirty="0"/>
              <a:t>Iowa/ USA.</a:t>
            </a:r>
            <a:endParaRPr lang="de-DE" dirty="0">
              <a:latin typeface="Calibri Light" panose="020F0302020204030204" pitchFamily="34" charset="0"/>
            </a:endParaRPr>
          </a:p>
          <a:p>
            <a:r>
              <a:rPr lang="de-DE" dirty="0"/>
              <a:t>engagiert sie sich aktiv für Amnesty </a:t>
            </a:r>
          </a:p>
          <a:p>
            <a:r>
              <a:rPr lang="de-DE" dirty="0"/>
              <a:t>r</a:t>
            </a:r>
            <a:r>
              <a:rPr lang="de-DE" dirty="0">
                <a:latin typeface="Calibri Light" panose="020F0302020204030204" pitchFamily="34" charset="0"/>
              </a:rPr>
              <a:t>egelmäßige Deutschlandbesuche: Vorlesungen an Schulen und Veranstaltungen </a:t>
            </a:r>
          </a:p>
          <a:p>
            <a:endParaRPr lang="de-DE" dirty="0"/>
          </a:p>
        </p:txBody>
      </p:sp>
    </p:spTree>
    <p:extLst>
      <p:ext uri="{BB962C8B-B14F-4D97-AF65-F5344CB8AC3E}">
        <p14:creationId xmlns:p14="http://schemas.microsoft.com/office/powerpoint/2010/main" val="59248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a:latin typeface="Calibri" panose="020F0502020204030204" pitchFamily="34" charset="0"/>
              </a:rPr>
              <a:t>Treffen mit den Geschwistern 1944 und 1980 </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37981"/>
            <a:ext cx="3551299" cy="4731026"/>
          </a:xfrm>
          <a:prstGeom prst="rect">
            <a:avLst/>
          </a:prstGeom>
          <a:ln>
            <a:noFill/>
          </a:ln>
          <a:effectLst>
            <a:outerShdw blurRad="190500" algn="tl" rotWithShape="0">
              <a:srgbClr val="000000">
                <a:alpha val="70000"/>
              </a:srgbClr>
            </a:outerShdw>
          </a:effectLst>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977" y="1633341"/>
            <a:ext cx="6814551" cy="46930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854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l="1006" t="1042"/>
          <a:stretch/>
        </p:blipFill>
        <p:spPr>
          <a:xfrm>
            <a:off x="175846" y="844061"/>
            <a:ext cx="6688723" cy="4176347"/>
          </a:xfrm>
          <a:prstGeom prst="rect">
            <a:avLst/>
          </a:prstGeom>
          <a:ln>
            <a:noFill/>
          </a:ln>
          <a:effectLst>
            <a:outerShdw blurRad="190500" algn="tl" rotWithShape="0">
              <a:srgbClr val="000000">
                <a:alpha val="70000"/>
              </a:srgbClr>
            </a:outerShdw>
          </a:effectLst>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t="2364" r="1534"/>
          <a:stretch/>
        </p:blipFill>
        <p:spPr>
          <a:xfrm>
            <a:off x="6007388" y="2709333"/>
            <a:ext cx="5913680" cy="4048512"/>
          </a:xfrm>
          <a:prstGeom prst="rect">
            <a:avLst/>
          </a:prstGeom>
          <a:ln>
            <a:noFill/>
          </a:ln>
          <a:effectLst>
            <a:outerShdw blurRad="190500" algn="tl" rotWithShape="0">
              <a:srgbClr val="000000">
                <a:alpha val="70000"/>
              </a:srgbClr>
            </a:outerShdw>
          </a:effectLst>
        </p:spPr>
      </p:pic>
      <p:sp>
        <p:nvSpPr>
          <p:cNvPr id="7" name="Titel 6"/>
          <p:cNvSpPr>
            <a:spLocks noGrp="1"/>
          </p:cNvSpPr>
          <p:nvPr>
            <p:ph type="title"/>
          </p:nvPr>
        </p:nvSpPr>
        <p:spPr>
          <a:xfrm>
            <a:off x="7174523" y="365125"/>
            <a:ext cx="4179277" cy="1832952"/>
          </a:xfrm>
        </p:spPr>
        <p:txBody>
          <a:bodyPr/>
          <a:lstStyle/>
          <a:p>
            <a:r>
              <a:rPr lang="de-DE" sz="3600" dirty="0">
                <a:latin typeface="Calibri" panose="020F0502020204030204" pitchFamily="34" charset="0"/>
              </a:rPr>
              <a:t>Heimbewohnerinnen</a:t>
            </a:r>
            <a:r>
              <a:rPr lang="de-DE" dirty="0"/>
              <a:t> </a:t>
            </a:r>
            <a:r>
              <a:rPr lang="de-DE" sz="3600" dirty="0">
                <a:latin typeface="Calibri" panose="020F0502020204030204" pitchFamily="34" charset="0"/>
              </a:rPr>
              <a:t>1945 und 1989</a:t>
            </a:r>
            <a:endParaRPr lang="de-DE" dirty="0"/>
          </a:p>
        </p:txBody>
      </p:sp>
    </p:spTree>
    <p:extLst>
      <p:ext uri="{BB962C8B-B14F-4D97-AF65-F5344CB8AC3E}">
        <p14:creationId xmlns:p14="http://schemas.microsoft.com/office/powerpoint/2010/main" val="1061085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latin typeface="Calibri" panose="020F0502020204030204" pitchFamily="34" charset="0"/>
              </a:rPr>
              <a:t>Quellen</a:t>
            </a:r>
            <a:br>
              <a:rPr lang="de-DE" sz="2800" dirty="0">
                <a:latin typeface="+mn-lt"/>
              </a:rPr>
            </a:br>
            <a:endParaRPr lang="de-DE" sz="2800" dirty="0">
              <a:latin typeface="+mn-lt"/>
            </a:endParaRPr>
          </a:p>
        </p:txBody>
      </p:sp>
      <p:sp>
        <p:nvSpPr>
          <p:cNvPr id="3" name="Inhaltsplatzhalter 2"/>
          <p:cNvSpPr>
            <a:spLocks noGrp="1"/>
          </p:cNvSpPr>
          <p:nvPr>
            <p:ph idx="1"/>
          </p:nvPr>
        </p:nvSpPr>
        <p:spPr/>
        <p:txBody>
          <a:bodyPr>
            <a:normAutofit/>
          </a:bodyPr>
          <a:lstStyle/>
          <a:p>
            <a:pPr marL="0" indent="0">
              <a:buNone/>
            </a:pPr>
            <a:r>
              <a:rPr lang="de-DE" dirty="0"/>
              <a:t> </a:t>
            </a:r>
            <a:r>
              <a:rPr lang="de-DE" dirty="0">
                <a:solidFill>
                  <a:schemeClr val="tx1"/>
                </a:solidFill>
              </a:rPr>
              <a:t>„Ein Kind unserer Zeit“,  Ruth David, ISBN-Nr. 3-9809513-3-2</a:t>
            </a:r>
          </a:p>
          <a:p>
            <a:pPr marL="0" indent="0">
              <a:buNone/>
            </a:pPr>
            <a:endParaRPr lang="de-DE" sz="1800" dirty="0">
              <a:solidFill>
                <a:schemeClr val="tx1"/>
              </a:solidFill>
              <a:latin typeface="+mj-lt"/>
              <a:hlinkClick r:id="rId2">
                <a:extLst>
                  <a:ext uri="{A12FA001-AC4F-418D-AE19-62706E023703}">
                    <ahyp:hlinkClr xmlns:ahyp="http://schemas.microsoft.com/office/drawing/2018/hyperlinkcolor" val="tx"/>
                  </a:ext>
                </a:extLst>
              </a:hlinkClick>
            </a:endParaRPr>
          </a:p>
          <a:p>
            <a:pPr marL="0" indent="0">
              <a:buNone/>
            </a:pPr>
            <a:r>
              <a:rPr lang="de-DE" sz="1800" dirty="0">
                <a:solidFill>
                  <a:schemeClr val="tx1"/>
                </a:solidFill>
                <a:latin typeface="+mj-lt"/>
                <a:hlinkClick r:id="rId2">
                  <a:extLst>
                    <a:ext uri="{A12FA001-AC4F-418D-AE19-62706E023703}">
                      <ahyp:hlinkClr xmlns:ahyp="http://schemas.microsoft.com/office/drawing/2018/hyperlinkcolor" val="tx"/>
                    </a:ext>
                  </a:extLst>
                </a:hlinkClick>
              </a:rPr>
              <a:t>http://www.yadvashem.org/yv/de/holocaust/about/</a:t>
            </a:r>
            <a:endParaRPr lang="de-DE" sz="1800" dirty="0">
              <a:solidFill>
                <a:schemeClr val="tx1"/>
              </a:solidFill>
              <a:latin typeface="+mj-lt"/>
            </a:endParaRPr>
          </a:p>
          <a:p>
            <a:pPr marL="0" indent="0">
              <a:buNone/>
            </a:pPr>
            <a:r>
              <a:rPr lang="de-DE" sz="1800" dirty="0">
                <a:solidFill>
                  <a:schemeClr val="tx1"/>
                </a:solidFill>
                <a:latin typeface="+mj-lt"/>
                <a:hlinkClick r:id="rId3">
                  <a:extLst>
                    <a:ext uri="{A12FA001-AC4F-418D-AE19-62706E023703}">
                      <ahyp:hlinkClr xmlns:ahyp="http://schemas.microsoft.com/office/drawing/2018/hyperlinkcolor" val="tx"/>
                    </a:ext>
                  </a:extLst>
                </a:hlinkClick>
              </a:rPr>
              <a:t>http://www.holocaust-chronologie.de/chronologie/uebersicht/kurzfassung.html</a:t>
            </a:r>
            <a:endParaRPr lang="de-DE" sz="1800" dirty="0">
              <a:solidFill>
                <a:schemeClr val="tx1"/>
              </a:solidFill>
              <a:latin typeface="+mj-lt"/>
            </a:endParaRPr>
          </a:p>
          <a:p>
            <a:pPr marL="0" indent="0">
              <a:buNone/>
            </a:pPr>
            <a:r>
              <a:rPr lang="de-DE" sz="1800" dirty="0">
                <a:solidFill>
                  <a:schemeClr val="tx1"/>
                </a:solidFill>
                <a:latin typeface="+mj-lt"/>
                <a:hlinkClick r:id="rId4">
                  <a:extLst>
                    <a:ext uri="{A12FA001-AC4F-418D-AE19-62706E023703}">
                      <ahyp:hlinkClr xmlns:ahyp="http://schemas.microsoft.com/office/drawing/2018/hyperlinkcolor" val="tx"/>
                    </a:ext>
                  </a:extLst>
                </a:hlinkClick>
              </a:rPr>
              <a:t>http://www.wasistwas.de/archiv-geschichte-details/die-pogromnacht-verharmlosend-als-reichskristallnacht-bekannt.html</a:t>
            </a:r>
            <a:r>
              <a:rPr lang="de-DE" sz="1800" dirty="0">
                <a:solidFill>
                  <a:schemeClr val="tx1"/>
                </a:solidFill>
                <a:latin typeface="+mj-lt"/>
              </a:rPr>
              <a:t> </a:t>
            </a:r>
          </a:p>
          <a:p>
            <a:pPr marL="0" indent="0">
              <a:buNone/>
            </a:pPr>
            <a:r>
              <a:rPr lang="de-DE" sz="1800" dirty="0">
                <a:solidFill>
                  <a:schemeClr val="tx1"/>
                </a:solidFill>
                <a:latin typeface="+mj-lt"/>
                <a:hlinkClick r:id="rId5">
                  <a:extLst>
                    <a:ext uri="{A12FA001-AC4F-418D-AE19-62706E023703}">
                      <ahyp:hlinkClr xmlns:ahyp="http://schemas.microsoft.com/office/drawing/2018/hyperlinkcolor" val="tx"/>
                    </a:ext>
                  </a:extLst>
                </a:hlinkClick>
              </a:rPr>
              <a:t>https://www.lpb-bw.de/reichspogromnacht.html</a:t>
            </a:r>
            <a:r>
              <a:rPr lang="de-DE" sz="1800" dirty="0">
                <a:solidFill>
                  <a:schemeClr val="tx1"/>
                </a:solidFill>
                <a:latin typeface="+mj-lt"/>
              </a:rPr>
              <a:t> </a:t>
            </a:r>
          </a:p>
          <a:p>
            <a:pPr marL="0" indent="0">
              <a:buNone/>
            </a:pPr>
            <a:r>
              <a:rPr lang="de-DE" sz="1800" dirty="0">
                <a:solidFill>
                  <a:schemeClr val="tx1"/>
                </a:solidFill>
                <a:latin typeface="+mj-lt"/>
                <a:hlinkClick r:id="rId6">
                  <a:extLst>
                    <a:ext uri="{A12FA001-AC4F-418D-AE19-62706E023703}">
                      <ahyp:hlinkClr xmlns:ahyp="http://schemas.microsoft.com/office/drawing/2018/hyperlinkcolor" val="tx"/>
                    </a:ext>
                  </a:extLst>
                </a:hlinkClick>
              </a:rPr>
              <a:t>http://www.gaz-reichelsheim.de/html/ruth_david_liest__09-07.html</a:t>
            </a:r>
            <a:r>
              <a:rPr lang="de-DE" sz="1800" dirty="0">
                <a:solidFill>
                  <a:schemeClr val="tx1"/>
                </a:solidFill>
                <a:latin typeface="+mj-lt"/>
              </a:rPr>
              <a:t> </a:t>
            </a:r>
          </a:p>
          <a:p>
            <a:pPr marL="0" indent="0">
              <a:buNone/>
            </a:pPr>
            <a:r>
              <a:rPr lang="de-DE" sz="1800" dirty="0">
                <a:solidFill>
                  <a:schemeClr val="tx1"/>
                </a:solidFill>
                <a:latin typeface="+mj-lt"/>
                <a:hlinkClick r:id="rId7">
                  <a:extLst>
                    <a:ext uri="{A12FA001-AC4F-418D-AE19-62706E023703}">
                      <ahyp:hlinkClr xmlns:ahyp="http://schemas.microsoft.com/office/drawing/2018/hyperlinkcolor" val="tx"/>
                    </a:ext>
                  </a:extLst>
                </a:hlinkClick>
              </a:rPr>
              <a:t>http://www.arbeitskreis-zwingenberger-synagoge.de/unser-angebot/veranstaltungen/veranstaltungen-2006/lesung-mit-ruth-l-david.html</a:t>
            </a:r>
            <a:r>
              <a:rPr lang="de-DE" sz="1800" dirty="0">
                <a:solidFill>
                  <a:schemeClr val="tx1"/>
                </a:solidFill>
                <a:latin typeface="+mj-lt"/>
              </a:rPr>
              <a:t> </a:t>
            </a:r>
          </a:p>
          <a:p>
            <a:pPr marL="0" indent="0">
              <a:buNone/>
            </a:pPr>
            <a:r>
              <a:rPr lang="de-DE" sz="1800" dirty="0">
                <a:solidFill>
                  <a:schemeClr val="tx1"/>
                </a:solidFill>
                <a:hlinkClick r:id="rId8">
                  <a:extLst>
                    <a:ext uri="{A12FA001-AC4F-418D-AE19-62706E023703}">
                      <ahyp:hlinkClr xmlns:ahyp="http://schemas.microsoft.com/office/drawing/2018/hyperlinkcolor" val="tx"/>
                    </a:ext>
                  </a:extLst>
                </a:hlinkClick>
              </a:rPr>
              <a:t>http://archiv2016.gaz-reichelsheim.de/html/ruth_david_liest__09-07.html</a:t>
            </a:r>
            <a:endParaRPr lang="de-DE" sz="1800" dirty="0">
              <a:solidFill>
                <a:schemeClr val="tx1"/>
              </a:solidFill>
              <a:latin typeface="+mj-lt"/>
            </a:endParaRPr>
          </a:p>
          <a:p>
            <a:pPr marL="0" indent="0">
              <a:buNone/>
            </a:pPr>
            <a:endParaRPr lang="de-DE" sz="1800" dirty="0">
              <a:solidFill>
                <a:schemeClr val="tx1"/>
              </a:solidFill>
              <a:latin typeface="+mj-lt"/>
            </a:endParaRPr>
          </a:p>
        </p:txBody>
      </p:sp>
    </p:spTree>
    <p:extLst>
      <p:ext uri="{BB962C8B-B14F-4D97-AF65-F5344CB8AC3E}">
        <p14:creationId xmlns:p14="http://schemas.microsoft.com/office/powerpoint/2010/main" val="254475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sz="3600" dirty="0">
                <a:latin typeface="+mn-lt"/>
              </a:rPr>
              <a:t> </a:t>
            </a:r>
            <a:r>
              <a:rPr lang="de-DE" sz="3600" dirty="0">
                <a:latin typeface="Calibri" panose="020F0502020204030204" pitchFamily="34" charset="0"/>
              </a:rPr>
              <a:t>Gliederung</a:t>
            </a:r>
          </a:p>
        </p:txBody>
      </p:sp>
      <p:sp>
        <p:nvSpPr>
          <p:cNvPr id="6" name="Inhaltsplatzhalter 5"/>
          <p:cNvSpPr>
            <a:spLocks noGrp="1"/>
          </p:cNvSpPr>
          <p:nvPr>
            <p:ph idx="1"/>
          </p:nvPr>
        </p:nvSpPr>
        <p:spPr>
          <a:xfrm>
            <a:off x="1103313" y="2052919"/>
            <a:ext cx="8741728" cy="3768762"/>
          </a:xfrm>
        </p:spPr>
        <p:txBody>
          <a:bodyPr>
            <a:normAutofit fontScale="92500" lnSpcReduction="10000"/>
          </a:bodyPr>
          <a:lstStyle/>
          <a:p>
            <a:pPr marL="457200" indent="-457200">
              <a:buFont typeface="+mj-lt"/>
              <a:buAutoNum type="arabicPeriod"/>
            </a:pPr>
            <a:r>
              <a:rPr lang="de-DE" dirty="0">
                <a:latin typeface="Calibri Light" panose="020F0302020204030204" pitchFamily="34" charset="0"/>
              </a:rPr>
              <a:t>Allgemein </a:t>
            </a:r>
          </a:p>
          <a:p>
            <a:pPr marL="457200" indent="-457200">
              <a:buFont typeface="+mj-lt"/>
              <a:buAutoNum type="arabicPeriod"/>
            </a:pPr>
            <a:r>
              <a:rPr lang="de-DE" dirty="0">
                <a:latin typeface="Calibri Light" panose="020F0302020204030204" pitchFamily="34" charset="0"/>
              </a:rPr>
              <a:t>Der Verlauf des Holocaust </a:t>
            </a:r>
          </a:p>
          <a:p>
            <a:pPr marL="457200" indent="-457200">
              <a:buFont typeface="+mj-lt"/>
              <a:buAutoNum type="arabicPeriod"/>
            </a:pPr>
            <a:r>
              <a:rPr lang="de-DE" dirty="0">
                <a:latin typeface="Calibri Light" panose="020F0302020204030204" pitchFamily="34" charset="0"/>
              </a:rPr>
              <a:t>Zeitzeugin: Ruth L. David  </a:t>
            </a:r>
          </a:p>
          <a:p>
            <a:pPr marL="457200" indent="-457200">
              <a:buFont typeface="+mj-lt"/>
              <a:buAutoNum type="arabicPeriod"/>
            </a:pPr>
            <a:r>
              <a:rPr lang="de-DE" dirty="0">
                <a:latin typeface="Calibri Light" panose="020F0302020204030204" pitchFamily="34" charset="0"/>
              </a:rPr>
              <a:t>Erinnerungen  </a:t>
            </a:r>
          </a:p>
          <a:p>
            <a:pPr marL="457200" indent="-457200">
              <a:buFont typeface="+mj-lt"/>
              <a:buAutoNum type="arabicPeriod"/>
            </a:pPr>
            <a:r>
              <a:rPr lang="de-DE" dirty="0">
                <a:latin typeface="Calibri Light" panose="020F0302020204030204" pitchFamily="34" charset="0"/>
              </a:rPr>
              <a:t>Das Heimleben </a:t>
            </a:r>
          </a:p>
          <a:p>
            <a:pPr marL="457200" indent="-457200">
              <a:buFont typeface="+mj-lt"/>
              <a:buAutoNum type="arabicPeriod"/>
            </a:pPr>
            <a:r>
              <a:rPr lang="de-DE" dirty="0">
                <a:latin typeface="Calibri Light" panose="020F0302020204030204" pitchFamily="34" charset="0"/>
              </a:rPr>
              <a:t>Folgen auf die Familie  </a:t>
            </a:r>
          </a:p>
          <a:p>
            <a:pPr marL="457200" indent="-457200">
              <a:buFont typeface="+mj-lt"/>
              <a:buAutoNum type="arabicPeriod"/>
            </a:pPr>
            <a:r>
              <a:rPr lang="de-DE" dirty="0">
                <a:latin typeface="Calibri Light" panose="020F0302020204030204" pitchFamily="34" charset="0"/>
              </a:rPr>
              <a:t>Möglichkeiten und heutige Situation  </a:t>
            </a:r>
          </a:p>
          <a:p>
            <a:pPr marL="457200" indent="-457200">
              <a:buFont typeface="+mj-lt"/>
              <a:buAutoNum type="arabicPeriod"/>
            </a:pPr>
            <a:r>
              <a:rPr lang="de-DE" dirty="0">
                <a:latin typeface="Calibri Light" panose="020F0302020204030204" pitchFamily="34" charset="0"/>
              </a:rPr>
              <a:t>Fazit </a:t>
            </a:r>
          </a:p>
          <a:p>
            <a:pPr marL="0" indent="0">
              <a:buNone/>
            </a:pPr>
            <a:endParaRPr lang="de-DE" sz="2400" dirty="0"/>
          </a:p>
          <a:p>
            <a:endParaRPr lang="de-DE" sz="2400" dirty="0"/>
          </a:p>
          <a:p>
            <a:pPr marL="0" indent="0">
              <a:buNone/>
            </a:pPr>
            <a:endParaRPr lang="de-DE" dirty="0"/>
          </a:p>
          <a:p>
            <a:endParaRPr lang="de-DE" dirty="0"/>
          </a:p>
          <a:p>
            <a:pPr marL="457200" lvl="1" indent="0">
              <a:buNone/>
            </a:pPr>
            <a:endParaRPr lang="de-DE" dirty="0"/>
          </a:p>
          <a:p>
            <a:pPr marL="457200" lvl="1" indent="0">
              <a:buNone/>
            </a:pPr>
            <a:endParaRPr lang="de-DE" dirty="0"/>
          </a:p>
          <a:p>
            <a:pPr marL="0" indent="0">
              <a:buNone/>
            </a:pPr>
            <a:endParaRPr lang="de-DE" dirty="0"/>
          </a:p>
        </p:txBody>
      </p:sp>
    </p:spTree>
    <p:extLst>
      <p:ext uri="{BB962C8B-B14F-4D97-AF65-F5344CB8AC3E}">
        <p14:creationId xmlns:p14="http://schemas.microsoft.com/office/powerpoint/2010/main" val="22951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3973610"/>
          </a:xfrm>
        </p:spPr>
        <p:txBody>
          <a:bodyPr>
            <a:normAutofit/>
          </a:bodyPr>
          <a:lstStyle/>
          <a:p>
            <a:r>
              <a:rPr lang="de-DE" dirty="0"/>
              <a:t>		</a:t>
            </a:r>
            <a:br>
              <a:rPr lang="de-DE" dirty="0"/>
            </a:br>
            <a:r>
              <a:rPr lang="de-DE" dirty="0"/>
              <a:t>		</a:t>
            </a:r>
            <a:r>
              <a:rPr lang="de-DE" sz="6000" dirty="0"/>
              <a:t>Vielen Danke für Ihre 				Aufmerksamkeit!</a:t>
            </a:r>
          </a:p>
        </p:txBody>
      </p:sp>
    </p:spTree>
    <p:extLst>
      <p:ext uri="{BB962C8B-B14F-4D97-AF65-F5344CB8AC3E}">
        <p14:creationId xmlns:p14="http://schemas.microsoft.com/office/powerpoint/2010/main" val="265848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7942" y="446651"/>
            <a:ext cx="10101943" cy="1066463"/>
          </a:xfrm>
        </p:spPr>
        <p:txBody>
          <a:bodyPr>
            <a:normAutofit/>
          </a:bodyPr>
          <a:lstStyle/>
          <a:p>
            <a:r>
              <a:rPr lang="de-DE" sz="3600" dirty="0">
                <a:latin typeface="Calibri" panose="020F0502020204030204" pitchFamily="34" charset="0"/>
              </a:rPr>
              <a:t> Allgemein </a:t>
            </a:r>
          </a:p>
        </p:txBody>
      </p:sp>
      <p:sp>
        <p:nvSpPr>
          <p:cNvPr id="3" name="Inhaltsplatzhalter 2"/>
          <p:cNvSpPr>
            <a:spLocks noGrp="1"/>
          </p:cNvSpPr>
          <p:nvPr>
            <p:ph idx="1"/>
          </p:nvPr>
        </p:nvSpPr>
        <p:spPr>
          <a:xfrm>
            <a:off x="838200" y="1828800"/>
            <a:ext cx="10515600" cy="4348163"/>
          </a:xfrm>
        </p:spPr>
        <p:txBody>
          <a:bodyPr>
            <a:normAutofit fontScale="92500" lnSpcReduction="10000"/>
          </a:bodyPr>
          <a:lstStyle/>
          <a:p>
            <a:pPr lvl="1"/>
            <a:r>
              <a:rPr lang="de-DE" sz="2800" dirty="0">
                <a:latin typeface="Calibri Light" panose="020F0302020204030204" pitchFamily="34" charset="0"/>
              </a:rPr>
              <a:t>Machtübernahme Hitler 1933: </a:t>
            </a:r>
          </a:p>
          <a:p>
            <a:pPr marL="457200" lvl="1" indent="0">
              <a:buNone/>
            </a:pPr>
            <a:endParaRPr lang="de-DE" sz="2800" dirty="0">
              <a:latin typeface="Calibri Light" panose="020F0302020204030204" pitchFamily="34" charset="0"/>
            </a:endParaRPr>
          </a:p>
          <a:p>
            <a:pPr lvl="1"/>
            <a:r>
              <a:rPr lang="de-DE" sz="2800" dirty="0">
                <a:latin typeface="Calibri Light" panose="020F0302020204030204" pitchFamily="34" charset="0"/>
              </a:rPr>
              <a:t>Holocaust: systematische Massenvernichtung der Juden</a:t>
            </a:r>
          </a:p>
          <a:p>
            <a:pPr lvl="1"/>
            <a:endParaRPr lang="de-DE" sz="2800" dirty="0">
              <a:latin typeface="Calibri Light" panose="020F0302020204030204" pitchFamily="34" charset="0"/>
            </a:endParaRPr>
          </a:p>
          <a:p>
            <a:pPr lvl="1"/>
            <a:r>
              <a:rPr lang="de-DE" sz="2800" dirty="0">
                <a:latin typeface="Calibri Light" panose="020F0302020204030204" pitchFamily="34" charset="0"/>
              </a:rPr>
              <a:t>Keine Fluchtmöglichkeiten</a:t>
            </a:r>
          </a:p>
          <a:p>
            <a:pPr marL="457200" lvl="1" indent="0">
              <a:buNone/>
            </a:pPr>
            <a:endParaRPr lang="de-DE" sz="2800" dirty="0">
              <a:latin typeface="Calibri Light" panose="020F0302020204030204" pitchFamily="34" charset="0"/>
            </a:endParaRPr>
          </a:p>
          <a:p>
            <a:pPr lvl="1"/>
            <a:r>
              <a:rPr lang="de-DE" sz="2800" dirty="0">
                <a:latin typeface="Calibri Light" panose="020F0302020204030204" pitchFamily="34" charset="0"/>
              </a:rPr>
              <a:t>Ausnahmen: 	finanzielle Lage </a:t>
            </a:r>
          </a:p>
          <a:p>
            <a:pPr marL="457200" lvl="1" indent="0">
              <a:buNone/>
            </a:pPr>
            <a:r>
              <a:rPr lang="de-DE" sz="2800" dirty="0">
                <a:latin typeface="Calibri Light" panose="020F0302020204030204" pitchFamily="34" charset="0"/>
              </a:rPr>
              <a:t>			</a:t>
            </a:r>
          </a:p>
          <a:p>
            <a:pPr marL="457200" lvl="1" indent="0">
              <a:buNone/>
            </a:pPr>
            <a:r>
              <a:rPr lang="de-DE" sz="2800" dirty="0">
                <a:latin typeface="Calibri Light" panose="020F0302020204030204" pitchFamily="34" charset="0"/>
              </a:rPr>
              <a:t>			„Kindertransporte“					</a:t>
            </a:r>
          </a:p>
          <a:p>
            <a:pPr marL="457200" lvl="1" indent="0">
              <a:buNone/>
            </a:pPr>
            <a:endParaRPr lang="de-DE" sz="2800" dirty="0">
              <a:latin typeface="Calibri Light" panose="020F0302020204030204" pitchFamily="34" charset="0"/>
            </a:endParaRPr>
          </a:p>
          <a:p>
            <a:pPr marL="457200" lvl="1" indent="0">
              <a:buNone/>
            </a:pPr>
            <a:r>
              <a:rPr lang="de-DE" sz="2800" dirty="0">
                <a:latin typeface="Calibri Light" panose="020F0302020204030204" pitchFamily="34" charset="0"/>
              </a:rPr>
              <a:t>    </a:t>
            </a:r>
            <a:endParaRPr lang="de-DE" sz="2800" dirty="0">
              <a:latin typeface="+mj-lt"/>
            </a:endParaRPr>
          </a:p>
          <a:p>
            <a:pPr lvl="1"/>
            <a:endParaRPr lang="de-DE" sz="2600" dirty="0">
              <a:latin typeface="+mj-lt"/>
            </a:endParaRPr>
          </a:p>
        </p:txBody>
      </p:sp>
    </p:spTree>
    <p:extLst>
      <p:ext uri="{BB962C8B-B14F-4D97-AF65-F5344CB8AC3E}">
        <p14:creationId xmlns:p14="http://schemas.microsoft.com/office/powerpoint/2010/main" val="96952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7408" y="1031907"/>
            <a:ext cx="10515600" cy="1325563"/>
          </a:xfrm>
        </p:spPr>
        <p:txBody>
          <a:bodyPr>
            <a:noAutofit/>
          </a:bodyPr>
          <a:lstStyle/>
          <a:p>
            <a:pPr lvl="1" algn="l" rtl="0">
              <a:lnSpc>
                <a:spcPct val="90000"/>
              </a:lnSpc>
              <a:spcBef>
                <a:spcPct val="0"/>
              </a:spcBef>
            </a:pPr>
            <a:r>
              <a:rPr lang="de-DE" sz="3600" dirty="0">
                <a:solidFill>
                  <a:schemeClr val="tx1"/>
                </a:solidFill>
                <a:latin typeface="Calibri" panose="020F0502020204030204" pitchFamily="34" charset="0"/>
              </a:rPr>
              <a:t>Der Verlauf des Holocaust:</a:t>
            </a:r>
            <a:br>
              <a:rPr lang="de-DE" sz="3200" dirty="0">
                <a:latin typeface="Calibri" panose="020F0502020204030204" pitchFamily="34" charset="0"/>
              </a:rPr>
            </a:br>
            <a:endParaRPr lang="de-DE" sz="3200" dirty="0">
              <a:latin typeface="Calibri" panose="020F0502020204030204" pitchFamily="34" charset="0"/>
            </a:endParaRPr>
          </a:p>
        </p:txBody>
      </p:sp>
      <p:sp>
        <p:nvSpPr>
          <p:cNvPr id="3" name="Inhaltsplatzhalter 2"/>
          <p:cNvSpPr>
            <a:spLocks noGrp="1"/>
          </p:cNvSpPr>
          <p:nvPr>
            <p:ph idx="1"/>
          </p:nvPr>
        </p:nvSpPr>
        <p:spPr>
          <a:xfrm>
            <a:off x="998376" y="1984936"/>
            <a:ext cx="8437685" cy="3819037"/>
          </a:xfrm>
        </p:spPr>
        <p:txBody>
          <a:bodyPr/>
          <a:lstStyle/>
          <a:p>
            <a:pPr marL="457200" lvl="1" indent="0">
              <a:buNone/>
            </a:pPr>
            <a:endParaRPr lang="de-DE" dirty="0">
              <a:latin typeface="+mj-lt"/>
            </a:endParaRPr>
          </a:p>
          <a:p>
            <a:pPr lvl="1"/>
            <a:r>
              <a:rPr lang="de-DE" sz="2800" dirty="0">
                <a:latin typeface="Calibri Light" panose="020F0302020204030204" pitchFamily="34" charset="0"/>
              </a:rPr>
              <a:t>Entrechtung und die Verdrängung der Juden aus der staatlichen Gesellschaft</a:t>
            </a:r>
          </a:p>
          <a:p>
            <a:pPr lvl="1"/>
            <a:r>
              <a:rPr lang="de-DE" sz="2800" dirty="0">
                <a:latin typeface="Calibri Light" panose="020F0302020204030204" pitchFamily="34" charset="0"/>
              </a:rPr>
              <a:t>Arisierung und die Gettoisierung</a:t>
            </a:r>
          </a:p>
          <a:p>
            <a:pPr lvl="1"/>
            <a:r>
              <a:rPr lang="de-DE" sz="2800" dirty="0">
                <a:latin typeface="Calibri Light" panose="020F0302020204030204" pitchFamily="34" charset="0"/>
              </a:rPr>
              <a:t>Deportation in Arbeits- und Vernichtungslager</a:t>
            </a:r>
          </a:p>
          <a:p>
            <a:pPr lvl="1"/>
            <a:r>
              <a:rPr lang="de-DE" sz="2800" dirty="0">
                <a:latin typeface="Calibri Light" panose="020F0302020204030204" pitchFamily="34" charset="0"/>
              </a:rPr>
              <a:t>Massenhinrichtungen</a:t>
            </a:r>
            <a:endParaRPr lang="de-DE" dirty="0"/>
          </a:p>
        </p:txBody>
      </p:sp>
    </p:spTree>
    <p:extLst>
      <p:ext uri="{BB962C8B-B14F-4D97-AF65-F5344CB8AC3E}">
        <p14:creationId xmlns:p14="http://schemas.microsoft.com/office/powerpoint/2010/main" val="426433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06" y="487717"/>
            <a:ext cx="5465506" cy="3199598"/>
          </a:xfrm>
          <a:prstGeom prst="rect">
            <a:avLst/>
          </a:prstGeom>
          <a:ln>
            <a:noFill/>
          </a:ln>
          <a:effectLst>
            <a:outerShdw blurRad="190500" algn="tl" rotWithShape="0">
              <a:srgbClr val="000000">
                <a:alpha val="70000"/>
              </a:srgbClr>
            </a:outerShdw>
          </a:effectLst>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98" y="487717"/>
            <a:ext cx="5911863" cy="3717084"/>
          </a:xfrm>
          <a:prstGeom prst="rect">
            <a:avLst/>
          </a:prstGeom>
          <a:ln>
            <a:noFill/>
          </a:ln>
          <a:effectLst>
            <a:outerShdw blurRad="190500" algn="tl" rotWithShape="0">
              <a:srgbClr val="000000">
                <a:alpha val="70000"/>
              </a:srgbClr>
            </a:outerShdw>
          </a:effec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0919" y="3405674"/>
            <a:ext cx="5129661" cy="31919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302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6162" y="482681"/>
            <a:ext cx="10515600" cy="839421"/>
          </a:xfrm>
        </p:spPr>
        <p:txBody>
          <a:bodyPr>
            <a:normAutofit/>
          </a:bodyPr>
          <a:lstStyle/>
          <a:p>
            <a:r>
              <a:rPr lang="de-DE" sz="3600" dirty="0">
                <a:latin typeface="Calibri" panose="020F0502020204030204" pitchFamily="34" charset="0"/>
              </a:rPr>
              <a:t>Die Pogromnacht 1938 </a:t>
            </a:r>
          </a:p>
        </p:txBody>
      </p:sp>
      <p:sp>
        <p:nvSpPr>
          <p:cNvPr id="3" name="Inhaltsplatzhalter 2"/>
          <p:cNvSpPr>
            <a:spLocks noGrp="1"/>
          </p:cNvSpPr>
          <p:nvPr>
            <p:ph idx="1"/>
          </p:nvPr>
        </p:nvSpPr>
        <p:spPr>
          <a:xfrm>
            <a:off x="812800" y="1896859"/>
            <a:ext cx="10515600" cy="4796571"/>
          </a:xfrm>
        </p:spPr>
        <p:txBody>
          <a:bodyPr>
            <a:normAutofit/>
          </a:bodyPr>
          <a:lstStyle/>
          <a:p>
            <a:r>
              <a:rPr lang="de-DE" dirty="0">
                <a:latin typeface="Calibri Light" panose="020F0302020204030204" pitchFamily="34" charset="0"/>
              </a:rPr>
              <a:t>Auch „Reichskristallnacht“</a:t>
            </a:r>
          </a:p>
          <a:p>
            <a:r>
              <a:rPr lang="de-DE" dirty="0">
                <a:latin typeface="Calibri Light" panose="020F0302020204030204" pitchFamily="34" charset="0"/>
              </a:rPr>
              <a:t>organisierte Gewalt der NSDAP</a:t>
            </a:r>
          </a:p>
          <a:p>
            <a:r>
              <a:rPr lang="de-DE" dirty="0">
                <a:latin typeface="Calibri Light" panose="020F0302020204030204" pitchFamily="34" charset="0"/>
              </a:rPr>
              <a:t>Jüdische Einrichtungen vor allem Synagogen wurden zerstört</a:t>
            </a:r>
          </a:p>
          <a:p>
            <a:r>
              <a:rPr lang="de-DE" dirty="0">
                <a:latin typeface="Calibri Light" panose="020F0302020204030204" pitchFamily="34" charset="0"/>
              </a:rPr>
              <a:t>Inhaftierung von etwa 30 000 männlichen Juden </a:t>
            </a:r>
          </a:p>
          <a:p>
            <a:r>
              <a:rPr lang="de-DE" dirty="0">
                <a:latin typeface="Calibri Light" panose="020F0302020204030204" pitchFamily="34" charset="0"/>
              </a:rPr>
              <a:t>Ausschluss von Juden aus Schulen und Universitäten</a:t>
            </a:r>
            <a:endParaRPr lang="de-DE" sz="2400" dirty="0"/>
          </a:p>
          <a:p>
            <a:endParaRPr lang="de-DE" sz="2400" dirty="0"/>
          </a:p>
        </p:txBody>
      </p:sp>
    </p:spTree>
    <p:extLst>
      <p:ext uri="{BB962C8B-B14F-4D97-AF65-F5344CB8AC3E}">
        <p14:creationId xmlns:p14="http://schemas.microsoft.com/office/powerpoint/2010/main" val="160605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526" y="503851"/>
            <a:ext cx="7987005" cy="2702379"/>
          </a:xfrm>
          <a:prstGeom prst="rect">
            <a:avLst/>
          </a:prstGeom>
          <a:ln>
            <a:noFill/>
          </a:ln>
          <a:effectLst>
            <a:outerShdw blurRad="190500" algn="tl" rotWithShape="0">
              <a:srgbClr val="000000">
                <a:alpha val="70000"/>
              </a:srgbClr>
            </a:outerShdw>
          </a:effectLst>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360" y="3433665"/>
            <a:ext cx="4552794" cy="3259757"/>
          </a:xfrm>
          <a:prstGeom prst="rect">
            <a:avLst/>
          </a:prstGeom>
          <a:ln>
            <a:noFill/>
          </a:ln>
          <a:effectLst>
            <a:outerShdw blurRad="190500" algn="tl" rotWithShape="0">
              <a:srgbClr val="000000">
                <a:alpha val="70000"/>
              </a:srgbClr>
            </a:outerShdw>
          </a:effectLst>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88" y="3540014"/>
            <a:ext cx="4418333" cy="30198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20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106" y="475438"/>
            <a:ext cx="10566709" cy="544368"/>
          </a:xfrm>
        </p:spPr>
        <p:txBody>
          <a:bodyPr>
            <a:noAutofit/>
          </a:bodyPr>
          <a:lstStyle/>
          <a:p>
            <a:r>
              <a:rPr lang="de-DE" sz="3600" dirty="0">
                <a:latin typeface="Calibri" panose="020F0502020204030204" pitchFamily="34" charset="0"/>
              </a:rPr>
              <a:t>Ruth L. David </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4379" y="642594"/>
            <a:ext cx="2947675" cy="3841457"/>
          </a:xfrm>
          <a:prstGeom prst="rect">
            <a:avLst/>
          </a:prstGeom>
          <a:ln>
            <a:noFill/>
          </a:ln>
          <a:effectLst>
            <a:softEdge rad="112500"/>
          </a:effectLst>
        </p:spPr>
      </p:pic>
      <p:sp>
        <p:nvSpPr>
          <p:cNvPr id="4" name="Textplatzhalter 3"/>
          <p:cNvSpPr>
            <a:spLocks noGrp="1"/>
          </p:cNvSpPr>
          <p:nvPr>
            <p:ph type="body" sz="half" idx="4294967295"/>
          </p:nvPr>
        </p:nvSpPr>
        <p:spPr>
          <a:xfrm>
            <a:off x="158350" y="1366061"/>
            <a:ext cx="5538788" cy="5300662"/>
          </a:xfrm>
        </p:spPr>
        <p:txBody>
          <a:bodyPr>
            <a:normAutofit/>
          </a:bodyPr>
          <a:lstStyle/>
          <a:p>
            <a:pPr marL="285750" indent="-285750">
              <a:buFont typeface="Arial" panose="020B0604020202020204" pitchFamily="34" charset="0"/>
              <a:buChar char="•"/>
            </a:pPr>
            <a:r>
              <a:rPr lang="de-DE" dirty="0">
                <a:latin typeface="Calibri Light" panose="020F0302020204030204" pitchFamily="34" charset="0"/>
              </a:rPr>
              <a:t>geboren: 1929 in Frankfurt</a:t>
            </a:r>
          </a:p>
          <a:p>
            <a:pPr marL="285750" indent="-285750">
              <a:buFont typeface="Arial" panose="020B0604020202020204" pitchFamily="34" charset="0"/>
              <a:buChar char="•"/>
            </a:pPr>
            <a:r>
              <a:rPr lang="de-DE" dirty="0">
                <a:latin typeface="Calibri Light" panose="020F0302020204030204" pitchFamily="34" charset="0"/>
              </a:rPr>
              <a:t>wuchs in Fränkisch-Crumbach auf</a:t>
            </a:r>
          </a:p>
          <a:p>
            <a:pPr marL="285750" indent="-285750">
              <a:buFont typeface="Arial" panose="020B0604020202020204" pitchFamily="34" charset="0"/>
              <a:buChar char="•"/>
            </a:pPr>
            <a:r>
              <a:rPr lang="de-DE" dirty="0">
                <a:latin typeface="Calibri Light" panose="020F0302020204030204" pitchFamily="34" charset="0"/>
              </a:rPr>
              <a:t>besuchte die dortige </a:t>
            </a:r>
            <a:r>
              <a:rPr lang="de-DE" dirty="0">
                <a:effectLst>
                  <a:outerShdw blurRad="38100" dist="38100" dir="2700000" algn="tl">
                    <a:srgbClr val="000000">
                      <a:alpha val="43137"/>
                    </a:srgbClr>
                  </a:outerShdw>
                </a:effectLst>
                <a:latin typeface="Calibri Light" panose="020F0302020204030204" pitchFamily="34" charset="0"/>
              </a:rPr>
              <a:t>Volksschule</a:t>
            </a:r>
          </a:p>
          <a:p>
            <a:pPr marL="285750" indent="-285750">
              <a:buFont typeface="Arial" panose="020B0604020202020204" pitchFamily="34" charset="0"/>
              <a:buChar char="•"/>
            </a:pPr>
            <a:r>
              <a:rPr lang="de-DE" dirty="0">
                <a:latin typeface="Calibri Light" panose="020F0302020204030204" pitchFamily="34" charset="0"/>
              </a:rPr>
              <a:t>Vater: Moritz Oppenheimer- Zigarrenfabrikant </a:t>
            </a:r>
          </a:p>
          <a:p>
            <a:pPr marL="285750" indent="-285750">
              <a:buFont typeface="Arial" panose="020B0604020202020204" pitchFamily="34" charset="0"/>
              <a:buChar char="•"/>
            </a:pPr>
            <a:r>
              <a:rPr lang="de-DE" dirty="0">
                <a:latin typeface="Calibri Light" panose="020F0302020204030204" pitchFamily="34" charset="0"/>
              </a:rPr>
              <a:t>Mutter: Margarete Oppenheimer- Mathematiklehrerin</a:t>
            </a:r>
          </a:p>
          <a:p>
            <a:pPr marL="285750" indent="-285750">
              <a:buFont typeface="Arial" panose="020B0604020202020204" pitchFamily="34" charset="0"/>
              <a:buChar char="•"/>
            </a:pPr>
            <a:r>
              <a:rPr lang="de-DE" dirty="0">
                <a:latin typeface="Calibri Light" panose="020F0302020204030204" pitchFamily="34" charset="0"/>
              </a:rPr>
              <a:t>5 Geschwister </a:t>
            </a:r>
          </a:p>
          <a:p>
            <a:pPr marL="285750" indent="-285750">
              <a:buFont typeface="Arial" panose="020B0604020202020204" pitchFamily="34" charset="0"/>
              <a:buChar char="•"/>
            </a:pPr>
            <a:r>
              <a:rPr lang="de-DE" dirty="0">
                <a:latin typeface="Calibri Light" panose="020F0302020204030204" pitchFamily="34" charset="0"/>
              </a:rPr>
              <a:t>erzählt  über ihre Erlebnisse während der NS-Zeit </a:t>
            </a:r>
            <a:endParaRPr lang="de-DE" dirty="0"/>
          </a:p>
          <a:p>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054" y="2715210"/>
            <a:ext cx="1993761" cy="2939142"/>
          </a:xfrm>
          <a:prstGeom prst="rect">
            <a:avLst/>
          </a:prstGeom>
          <a:ln>
            <a:noFill/>
          </a:ln>
          <a:effectLst>
            <a:softEdge rad="112500"/>
          </a:effectLst>
        </p:spPr>
      </p:pic>
    </p:spTree>
    <p:extLst>
      <p:ext uri="{BB962C8B-B14F-4D97-AF65-F5344CB8AC3E}">
        <p14:creationId xmlns:p14="http://schemas.microsoft.com/office/powerpoint/2010/main" val="264196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673082" y="234497"/>
            <a:ext cx="9537441" cy="735888"/>
          </a:xfrm>
        </p:spPr>
        <p:txBody>
          <a:bodyPr>
            <a:normAutofit fontScale="90000"/>
          </a:bodyPr>
          <a:lstStyle/>
          <a:p>
            <a:r>
              <a:rPr lang="de-DE" dirty="0"/>
              <a:t>Familie  </a:t>
            </a:r>
          </a:p>
        </p:txBody>
      </p:sp>
      <p:pic>
        <p:nvPicPr>
          <p:cNvPr id="4" name="Inhaltsplatzhalt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226" t="1472" r="1"/>
          <a:stretch/>
        </p:blipFill>
        <p:spPr>
          <a:xfrm>
            <a:off x="899957" y="1044932"/>
            <a:ext cx="2014538" cy="3098800"/>
          </a:xfrm>
          <a:prstGeom prst="rect">
            <a:avLst/>
          </a:prstGeom>
          <a:ln>
            <a:noFill/>
          </a:ln>
          <a:effectLst>
            <a:outerShdw blurRad="190500" algn="tl" rotWithShape="0">
              <a:srgbClr val="000000">
                <a:alpha val="70000"/>
              </a:srgbClr>
            </a:outerShdw>
          </a:effectLst>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512" y="970385"/>
            <a:ext cx="2062065" cy="3144416"/>
          </a:xfrm>
          <a:prstGeom prst="rect">
            <a:avLst/>
          </a:prstGeom>
          <a:ln>
            <a:noFill/>
          </a:ln>
          <a:effectLst>
            <a:outerShdw blurRad="190500" algn="tl" rotWithShape="0">
              <a:srgbClr val="000000">
                <a:alpha val="70000"/>
              </a:srgbClr>
            </a:outerShdw>
          </a:effectLst>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4463" y="1494677"/>
            <a:ext cx="3698081" cy="50420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216321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Tiefe">
  <a:themeElements>
    <a:clrScheme name="Violet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ief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ief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TM02892315[[fn=Fetzen]]</Template>
  <TotalTime>0</TotalTime>
  <Words>562</Words>
  <Application>Microsoft Office PowerPoint</Application>
  <PresentationFormat>Breitbild</PresentationFormat>
  <Paragraphs>115</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20</vt:i4>
      </vt:variant>
    </vt:vector>
  </HeadingPairs>
  <TitlesOfParts>
    <vt:vector size="29" baseType="lpstr">
      <vt:lpstr>Arial</vt:lpstr>
      <vt:lpstr>Calibri</vt:lpstr>
      <vt:lpstr>Calibri Light</vt:lpstr>
      <vt:lpstr>Corbel</vt:lpstr>
      <vt:lpstr>Wingdings 2</vt:lpstr>
      <vt:lpstr>HDOfficeLightV0</vt:lpstr>
      <vt:lpstr>1_HDOfficeLightV0</vt:lpstr>
      <vt:lpstr>2_HDOfficeLightV0</vt:lpstr>
      <vt:lpstr>Tiefe</vt:lpstr>
      <vt:lpstr>Ruth L. David-  eine Odenwälder Jüdin im Holocaust </vt:lpstr>
      <vt:lpstr> Gliederung</vt:lpstr>
      <vt:lpstr> Allgemein </vt:lpstr>
      <vt:lpstr>Der Verlauf des Holocaust: </vt:lpstr>
      <vt:lpstr>PowerPoint-Präsentation</vt:lpstr>
      <vt:lpstr>Die Pogromnacht 1938 </vt:lpstr>
      <vt:lpstr>PowerPoint-Präsentation</vt:lpstr>
      <vt:lpstr>Ruth L. David </vt:lpstr>
      <vt:lpstr>Familie  </vt:lpstr>
      <vt:lpstr>Fränkisch- Crumbach </vt:lpstr>
      <vt:lpstr>Erinnerungen  </vt:lpstr>
      <vt:lpstr>Erinnerungen </vt:lpstr>
      <vt:lpstr>Erinnerungen </vt:lpstr>
      <vt:lpstr>Das Heimleben   </vt:lpstr>
      <vt:lpstr>Folgen auf die Familie   </vt:lpstr>
      <vt:lpstr>Möglichkeiten     Heutige Situation </vt:lpstr>
      <vt:lpstr>Treffen mit den Geschwistern 1944 und 1980 </vt:lpstr>
      <vt:lpstr>Heimbewohnerinnen 1945 und 1989</vt:lpstr>
      <vt:lpstr>Quellen </vt:lpstr>
      <vt:lpstr>     Vielen 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Ruth David- ein Kind unserer Zeit: Eine Odenwälder Jüdin und der Schrecken des Holocaust</dc:title>
  <dc:creator>Betül Aktas</dc:creator>
  <cp:lastModifiedBy>Nicole Schreiber-Mansmann</cp:lastModifiedBy>
  <cp:revision>180</cp:revision>
  <dcterms:created xsi:type="dcterms:W3CDTF">2016-04-14T23:29:16Z</dcterms:created>
  <dcterms:modified xsi:type="dcterms:W3CDTF">2020-02-11T16:19:55Z</dcterms:modified>
</cp:coreProperties>
</file>